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3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70" r:id="rId14"/>
    <p:sldId id="272" r:id="rId15"/>
    <p:sldId id="271" r:id="rId16"/>
    <p:sldId id="273" r:id="rId17"/>
    <p:sldId id="274" r:id="rId18"/>
    <p:sldId id="312" r:id="rId19"/>
    <p:sldId id="314" r:id="rId20"/>
    <p:sldId id="317" r:id="rId21"/>
    <p:sldId id="318" r:id="rId22"/>
    <p:sldId id="320" r:id="rId23"/>
    <p:sldId id="321" r:id="rId24"/>
    <p:sldId id="326" r:id="rId25"/>
    <p:sldId id="335" r:id="rId26"/>
    <p:sldId id="337" r:id="rId27"/>
    <p:sldId id="339" r:id="rId28"/>
    <p:sldId id="341" r:id="rId29"/>
    <p:sldId id="343" r:id="rId30"/>
    <p:sldId id="345" r:id="rId31"/>
    <p:sldId id="347" r:id="rId32"/>
    <p:sldId id="354" r:id="rId33"/>
    <p:sldId id="359" r:id="rId34"/>
    <p:sldId id="357" r:id="rId35"/>
    <p:sldId id="349" r:id="rId36"/>
    <p:sldId id="351" r:id="rId37"/>
  </p:sldIdLst>
  <p:sldSz cx="9144000" cy="6858000" type="screen4x3"/>
  <p:notesSz cx="7099300" cy="10234613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466" autoAdjust="0"/>
    <p:restoredTop sz="86333" autoAdjust="0"/>
  </p:normalViewPr>
  <p:slideViewPr>
    <p:cSldViewPr>
      <p:cViewPr varScale="1">
        <p:scale>
          <a:sx n="75" d="100"/>
          <a:sy n="75" d="100"/>
        </p:scale>
        <p:origin x="1488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47306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576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793648DF-D2F7-47D0-BEF4-A0C213766FCD}" type="datetimeFigureOut">
              <a:rPr lang="pt-BR" smtClean="0"/>
              <a:pPr/>
              <a:t>30/07/2019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vert="horz" lIns="99048" tIns="49524" rIns="99048" bIns="49524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0A1939D4-D8EE-408B-B7CD-C23C6B023EFC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pt.wikipedia.org/wiki/IBM_Rational_Unified_Process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creativecommons.org/licenses/by-sa/3.0/" TargetMode="Externa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tackoverflow.com/questions/26681136/activity-diagram-in-uml-regarding-parallel-activities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creativecommons.org/licenses/by-sa/3.0/" TargetMode="Externa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File:Yiftahel_Pre-Pottery_Neolithic_B_flint_arrowheads.jpg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creativecommons.org/licenses/by-sa/3.0/" TargetMode="Externa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technofaq.org/posts/2017/10/the-important-things-about-project-management/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creativecommons.org/licenses/by-nc-sa/3.0/" TargetMode="Externa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grasshopperherder.com/business-model-canvas-for-user-experience/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creativecommons.org/licenses/by-sa/3.0/" TargetMode="Externa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blog.bluemediaconsulting.com/seo-pm-requirements-explained-requirements-are-not-task-activities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creativecommons.org/licenses/by-nc/3.0/" TargetMode="Externa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97823772@N02/14660288002/in/photostream/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creativecommons.org/licenses/by/3.0/" TargetMode="Externa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turnoff.us/geek/software-test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creativecommons.org/licenses/by-nc-sa/3.0/" TargetMode="Externa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m23.sourceforge.io/PostNuke-0.750/html/index.php?id=1000000000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creativecommons.org/licenses/by/3.0/" TargetMode="Externa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blog.startupitalia.eu/73170-20150302-menorca-millennials-cerca-100-startupper-da-mandare-su-unisola-deserta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creativecommons.org/licenses/by-nc-nd/3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pmstories.com/bg/2009/06/01/theory-of-software-engineering/" TargetMode="External"/><Relationship Id="rId7" Type="http://schemas.openxmlformats.org/officeDocument/2006/relationships/hyperlink" Target="https://alchetron.com/James-Rumbaugh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creativecommons.org/licenses/by-sa/3.0/" TargetMode="External"/><Relationship Id="rId5" Type="http://schemas.openxmlformats.org/officeDocument/2006/relationships/hyperlink" Target="https://en.wikiquote.org/wiki/Grady_Booch" TargetMode="External"/><Relationship Id="rId4" Type="http://schemas.openxmlformats.org/officeDocument/2006/relationships/hyperlink" Target="https://creativecommons.org/licenses/by-nd/3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Misuse_case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creativecommons.org/licenses/by-sa/3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fsharpforfunandprofit.com/posts/no-uml-diagrams/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creativecommons.org/licenses/by/3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qualidadebr.wordpress.com/2010/11/22/processo-incremental-x-iterativo/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creativecommons.org/licenses/by/3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castelhanoart.blogspot.com/2012/04/centenario-do-titanic-1912-2012.html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creativecommons.org/licenses/by-nc-sa/3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ft.ucla.edu/mediascape/Winter2012_Inception.html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creativecommons.org/licenses/by-nd/3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wareengineering.stackexchange.com/questions/199297/software-architecture-modelling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creativecommons.org/licenses/by-sa/3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riteabout.net/2016/03/23/how-to-deploy-sharepoint-apps-with-vsts-release-management/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creativecommons.org/licenses/by/3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dirty="0">
                <a:hlinkClick r:id="rId3" tooltip="https://pt.wikipedia.org/wiki/IBM_Rational_Unified_Process"/>
              </a:rPr>
              <a:t>Esta Foto</a:t>
            </a:r>
            <a:r>
              <a:rPr lang="pt-BR" sz="1200" dirty="0"/>
              <a:t> de Autor Desconhecido está licenciado em </a:t>
            </a:r>
            <a:r>
              <a:rPr lang="pt-BR" sz="1200" dirty="0">
                <a:hlinkClick r:id="rId4" tooltip="https://creativecommons.org/licenses/by-sa/3.0/"/>
              </a:rPr>
              <a:t>CC BY-SA</a:t>
            </a:r>
            <a:endParaRPr lang="pt-BR" sz="1200" dirty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939D4-D8EE-408B-B7CD-C23C6B023EFC}" type="slidenum">
              <a:rPr lang="pt-BR" smtClean="0"/>
              <a:pPr/>
              <a:t>1</a:t>
            </a:fld>
            <a:endParaRPr lang="pt-BR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dirty="0">
                <a:hlinkClick r:id="rId3" tooltip="http://stackoverflow.com/questions/26681136/activity-diagram-in-uml-regarding-parallel-activities"/>
              </a:rPr>
              <a:t>Esta Foto</a:t>
            </a:r>
            <a:r>
              <a:rPr lang="pt-BR" sz="1200" dirty="0"/>
              <a:t> de Autor Desconhecido está licenciado em </a:t>
            </a:r>
            <a:r>
              <a:rPr lang="pt-BR" sz="1200" dirty="0">
                <a:hlinkClick r:id="rId4" tooltip="https://creativecommons.org/licenses/by-sa/3.0/"/>
              </a:rPr>
              <a:t>CC BY-SA</a:t>
            </a:r>
            <a:endParaRPr lang="pt-BR" sz="1200" dirty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1939D4-D8EE-408B-B7CD-C23C6B023EFC}" type="slidenum">
              <a:rPr lang="pt-BR" smtClean="0"/>
              <a:pPr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262018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dirty="0">
                <a:hlinkClick r:id="rId3" tooltip="http://en.wikipedia.org/wiki/File:Yiftahel_Pre-Pottery_Neolithic_B_flint_arrowheads.jpg"/>
              </a:rPr>
              <a:t>Esta Foto</a:t>
            </a:r>
            <a:r>
              <a:rPr lang="pt-BR" sz="1200" dirty="0"/>
              <a:t> de Autor Desconhecido está licenciado em </a:t>
            </a:r>
            <a:r>
              <a:rPr lang="pt-BR" sz="1200" dirty="0">
                <a:hlinkClick r:id="rId4" tooltip="https://creativecommons.org/licenses/by-sa/3.0/"/>
              </a:rPr>
              <a:t>CC BY-SA</a:t>
            </a:r>
            <a:endParaRPr lang="pt-BR" sz="1200" dirty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1939D4-D8EE-408B-B7CD-C23C6B023EFC}" type="slidenum">
              <a:rPr lang="pt-BR" smtClean="0"/>
              <a:pPr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413071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Imagem do autor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1939D4-D8EE-408B-B7CD-C23C6B023EFC}" type="slidenum">
              <a:rPr lang="pt-BR" smtClean="0"/>
              <a:pPr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654734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dirty="0">
                <a:hlinkClick r:id="rId3" tooltip="https://technofaq.org/posts/2017/10/the-important-things-about-project-management/"/>
              </a:rPr>
              <a:t>Esta Foto</a:t>
            </a:r>
            <a:r>
              <a:rPr lang="pt-BR" sz="1200" dirty="0"/>
              <a:t> de Autor Desconhecido está licenciado em </a:t>
            </a:r>
            <a:r>
              <a:rPr lang="pt-BR" sz="1200" dirty="0">
                <a:hlinkClick r:id="rId4" tooltip="https://creativecommons.org/licenses/by-nc-sa/3.0/"/>
              </a:rPr>
              <a:t>CC BY-SA-NC</a:t>
            </a:r>
            <a:endParaRPr lang="pt-BR" sz="1200" dirty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1939D4-D8EE-408B-B7CD-C23C6B023EFC}" type="slidenum">
              <a:rPr lang="pt-BR" smtClean="0"/>
              <a:pPr/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819626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dirty="0">
                <a:hlinkClick r:id="rId3" tooltip="http://grasshopperherder.com/business-model-canvas-for-user-experience/"/>
              </a:rPr>
              <a:t>Esta Foto</a:t>
            </a:r>
            <a:r>
              <a:rPr lang="pt-BR" sz="1200" dirty="0"/>
              <a:t> de Autor Desconhecido está licenciado em </a:t>
            </a:r>
            <a:r>
              <a:rPr lang="pt-BR" sz="1200" dirty="0">
                <a:hlinkClick r:id="rId4" tooltip="https://creativecommons.org/licenses/by-sa/3.0/"/>
              </a:rPr>
              <a:t>CC BY-SA</a:t>
            </a:r>
            <a:endParaRPr lang="pt-BR" sz="1200" dirty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1939D4-D8EE-408B-B7CD-C23C6B023EFC}" type="slidenum">
              <a:rPr lang="pt-BR" smtClean="0"/>
              <a:pPr/>
              <a:t>24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087219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dirty="0">
                <a:hlinkClick r:id="rId3" tooltip="http://blog.bluemediaconsulting.com/seo-pm-requirements-explained-requirements-are-not-task-activities"/>
              </a:rPr>
              <a:t>Esta Foto</a:t>
            </a:r>
            <a:r>
              <a:rPr lang="pt-BR" sz="1200" dirty="0"/>
              <a:t> de Autor Desconhecido está licenciado em </a:t>
            </a:r>
            <a:r>
              <a:rPr lang="pt-BR" sz="1200" dirty="0">
                <a:hlinkClick r:id="rId4" tooltip="https://creativecommons.org/licenses/by-nc/3.0/"/>
              </a:rPr>
              <a:t>CC BY-NC</a:t>
            </a:r>
            <a:endParaRPr lang="pt-BR" sz="1200" dirty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1939D4-D8EE-408B-B7CD-C23C6B023EFC}" type="slidenum">
              <a:rPr lang="pt-BR" smtClean="0"/>
              <a:pPr/>
              <a:t>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384460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dirty="0">
                <a:hlinkClick r:id="rId3" tooltip="https://www.flickr.com/photos/97823772@N02/14660288002/in/photostream/"/>
              </a:rPr>
              <a:t>Esta Foto</a:t>
            </a:r>
            <a:r>
              <a:rPr lang="pt-BR" sz="1200" dirty="0"/>
              <a:t> de Autor Desconhecido está licenciado em </a:t>
            </a:r>
            <a:r>
              <a:rPr lang="pt-BR" sz="1200" dirty="0">
                <a:hlinkClick r:id="rId4" tooltip="https://creativecommons.org/licenses/by/3.0/"/>
              </a:rPr>
              <a:t>CC BY</a:t>
            </a:r>
            <a:endParaRPr lang="pt-BR" sz="1200" dirty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1939D4-D8EE-408B-B7CD-C23C6B023EFC}" type="slidenum">
              <a:rPr lang="pt-BR" smtClean="0"/>
              <a:pPr/>
              <a:t>26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10600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dirty="0">
                <a:hlinkClick r:id="rId3" tooltip="http://turnoff.us/geek/software-test"/>
              </a:rPr>
              <a:t>Esta Foto</a:t>
            </a:r>
            <a:r>
              <a:rPr lang="pt-BR" sz="1200" dirty="0"/>
              <a:t> de Autor Desconhecido está licenciado em </a:t>
            </a:r>
            <a:r>
              <a:rPr lang="pt-BR" sz="1200" dirty="0">
                <a:hlinkClick r:id="rId4" tooltip="https://creativecommons.org/licenses/by-nc-sa/3.0/"/>
              </a:rPr>
              <a:t>CC BY-SA-NC</a:t>
            </a:r>
            <a:endParaRPr lang="pt-BR" sz="1200" dirty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1939D4-D8EE-408B-B7CD-C23C6B023EFC}" type="slidenum">
              <a:rPr lang="pt-BR" smtClean="0"/>
              <a:pPr/>
              <a:t>28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758855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dirty="0">
                <a:hlinkClick r:id="rId3" tooltip="https://m23.sourceforge.io/PostNuke-0.750/html/index.php?id=1000000000"/>
              </a:rPr>
              <a:t>Esta Foto</a:t>
            </a:r>
            <a:r>
              <a:rPr lang="pt-BR" sz="1200" dirty="0"/>
              <a:t> de Autor Desconhecido está licenciado em </a:t>
            </a:r>
            <a:r>
              <a:rPr lang="pt-BR" sz="1200" dirty="0">
                <a:hlinkClick r:id="rId4" tooltip="https://creativecommons.org/licenses/by/3.0/"/>
              </a:rPr>
              <a:t>CC BY</a:t>
            </a:r>
            <a:endParaRPr lang="pt-BR" sz="1200" dirty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1939D4-D8EE-408B-B7CD-C23C6B023EFC}" type="slidenum">
              <a:rPr lang="pt-BR" smtClean="0"/>
              <a:pPr/>
              <a:t>29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3148087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dirty="0">
                <a:hlinkClick r:id="rId3" tooltip="http://blog.startupitalia.eu/73170-20150302-menorca-millennials-cerca-100-startupper-da-mandare-su-unisola-deserta"/>
              </a:rPr>
              <a:t>Esta Foto</a:t>
            </a:r>
            <a:r>
              <a:rPr lang="pt-BR" sz="1200" dirty="0"/>
              <a:t> de Autor Desconhecido está licenciado em </a:t>
            </a:r>
            <a:r>
              <a:rPr lang="pt-BR" sz="1200" dirty="0">
                <a:hlinkClick r:id="rId4" tooltip="https://creativecommons.org/licenses/by-nc-nd/3.0/"/>
              </a:rPr>
              <a:t>CC BY-NC-ND</a:t>
            </a:r>
            <a:endParaRPr lang="pt-BR" sz="1200" dirty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1939D4-D8EE-408B-B7CD-C23C6B023EFC}" type="slidenum">
              <a:rPr lang="pt-BR" smtClean="0"/>
              <a:pPr/>
              <a:t>31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174210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dirty="0">
                <a:hlinkClick r:id="rId3" tooltip="http://pmstories.com/bg/2009/06/01/theory-of-software-engineering/"/>
              </a:rPr>
              <a:t>Esta Foto</a:t>
            </a:r>
            <a:r>
              <a:rPr lang="pt-BR" sz="1200" dirty="0"/>
              <a:t> de Autor Desconhecido está licenciado em </a:t>
            </a:r>
            <a:r>
              <a:rPr lang="pt-BR" sz="1200" dirty="0">
                <a:hlinkClick r:id="rId4" tooltip="https://creativecommons.org/licenses/by-nd/3.0/"/>
              </a:rPr>
              <a:t>CC BY-ND</a:t>
            </a:r>
            <a:endParaRPr lang="pt-BR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dirty="0">
                <a:hlinkClick r:id="rId5" tooltip="https://en.wikiquote.org/wiki/Grady_Booch"/>
              </a:rPr>
              <a:t>Esta Foto</a:t>
            </a:r>
            <a:r>
              <a:rPr lang="pt-BR" sz="1200" dirty="0"/>
              <a:t> de Autor Desconhecido está licenciado em </a:t>
            </a:r>
            <a:r>
              <a:rPr lang="pt-BR" sz="1200" dirty="0">
                <a:hlinkClick r:id="rId6" tooltip="https://creativecommons.org/licenses/by-sa/3.0/"/>
              </a:rPr>
              <a:t>CC BY-AS</a:t>
            </a:r>
            <a:endParaRPr lang="pt-BR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>
                <a:hlinkClick r:id="rId7"/>
              </a:rPr>
              <a:t>https://alchetron.com/James-Rumbaugh</a:t>
            </a:r>
            <a:endParaRPr lang="pt-BR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1200" dirty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1939D4-D8EE-408B-B7CD-C23C6B023EFC}" type="slidenum">
              <a:rPr lang="pt-BR" smtClean="0"/>
              <a:pPr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90897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dirty="0">
                <a:hlinkClick r:id="rId3" tooltip="http://en.wikipedia.org/wiki/Misuse_case"/>
              </a:rPr>
              <a:t>Esta Foto</a:t>
            </a:r>
            <a:r>
              <a:rPr lang="pt-BR" sz="1200" dirty="0"/>
              <a:t> de Autor Desconhecido está licenciado em </a:t>
            </a:r>
            <a:r>
              <a:rPr lang="pt-BR" sz="1200" dirty="0">
                <a:hlinkClick r:id="rId4" tooltip="https://creativecommons.org/licenses/by-sa/3.0/"/>
              </a:rPr>
              <a:t>CC BY-SA</a:t>
            </a:r>
            <a:endParaRPr lang="pt-BR" sz="1200" dirty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1939D4-D8EE-408B-B7CD-C23C6B023EFC}" type="slidenum">
              <a:rPr lang="pt-BR" smtClean="0"/>
              <a:pPr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025597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dirty="0">
                <a:hlinkClick r:id="rId3" tooltip="https://fsharpforfunandprofit.com/posts/no-uml-diagrams/"/>
              </a:rPr>
              <a:t>Esta Foto</a:t>
            </a:r>
            <a:r>
              <a:rPr lang="pt-BR" sz="1200" dirty="0"/>
              <a:t> de Autor Desconhecido está licenciado em </a:t>
            </a:r>
            <a:r>
              <a:rPr lang="pt-BR" sz="1200" dirty="0">
                <a:hlinkClick r:id="rId4" tooltip="https://creativecommons.org/licenses/by/3.0/"/>
              </a:rPr>
              <a:t>CC BY</a:t>
            </a:r>
            <a:endParaRPr lang="pt-BR" sz="1200" dirty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1939D4-D8EE-408B-B7CD-C23C6B023EFC}" type="slidenum">
              <a:rPr lang="pt-BR" smtClean="0"/>
              <a:pPr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386723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dirty="0">
                <a:hlinkClick r:id="rId3" tooltip="https://qualidadebr.wordpress.com/2010/11/22/processo-incremental-x-iterativo/"/>
              </a:rPr>
              <a:t>Esta Foto</a:t>
            </a:r>
            <a:r>
              <a:rPr lang="pt-BR" sz="1200" dirty="0"/>
              <a:t> de Autor Desconhecido está licenciado em </a:t>
            </a:r>
            <a:r>
              <a:rPr lang="pt-BR" sz="1200" dirty="0">
                <a:hlinkClick r:id="rId4" tooltip="https://creativecommons.org/licenses/by/3.0/"/>
              </a:rPr>
              <a:t>CC BY</a:t>
            </a:r>
            <a:endParaRPr lang="pt-BR" sz="1200" dirty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1939D4-D8EE-408B-B7CD-C23C6B023EFC}" type="slidenum">
              <a:rPr lang="pt-BR" smtClean="0"/>
              <a:pPr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555107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dirty="0">
                <a:hlinkClick r:id="rId3" tooltip="http://castelhanoart.blogspot.com/2012/04/centenario-do-titanic-1912-2012.html"/>
              </a:rPr>
              <a:t>Esta Foto</a:t>
            </a:r>
            <a:r>
              <a:rPr lang="pt-BR" sz="1200" dirty="0"/>
              <a:t> de Autor Desconhecido está licenciado em </a:t>
            </a:r>
            <a:r>
              <a:rPr lang="pt-BR" sz="1200" dirty="0">
                <a:hlinkClick r:id="rId4" tooltip="https://creativecommons.org/licenses/by-nc-sa/3.0/"/>
              </a:rPr>
              <a:t>CC BY-SA-NC</a:t>
            </a:r>
            <a:endParaRPr lang="pt-BR" sz="1200" dirty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1939D4-D8EE-408B-B7CD-C23C6B023EFC}" type="slidenum">
              <a:rPr lang="pt-BR" smtClean="0"/>
              <a:pPr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452770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dirty="0">
                <a:hlinkClick r:id="rId3" tooltip="http://www.tft.ucla.edu/mediascape/Winter2012_Inception.html"/>
              </a:rPr>
              <a:t>Esta Foto</a:t>
            </a:r>
            <a:r>
              <a:rPr lang="pt-BR" sz="1200" dirty="0"/>
              <a:t> de Autor Desconhecido está licenciado em </a:t>
            </a:r>
            <a:r>
              <a:rPr lang="pt-BR" sz="1200" dirty="0">
                <a:hlinkClick r:id="rId4" tooltip="https://creativecommons.org/licenses/by-nd/3.0/"/>
              </a:rPr>
              <a:t>CC BY-ND</a:t>
            </a:r>
            <a:endParaRPr lang="pt-BR" sz="1200" dirty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1939D4-D8EE-408B-B7CD-C23C6B023EFC}" type="slidenum">
              <a:rPr lang="pt-BR" smtClean="0"/>
              <a:pPr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491493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dirty="0">
                <a:hlinkClick r:id="rId3" tooltip="https://softwareengineering.stackexchange.com/questions/199297/software-architecture-modelling"/>
              </a:rPr>
              <a:t>Esta Foto</a:t>
            </a:r>
            <a:r>
              <a:rPr lang="pt-BR" sz="1200" dirty="0"/>
              <a:t> de Autor Desconhecido está licenciado em </a:t>
            </a:r>
            <a:r>
              <a:rPr lang="pt-BR" sz="1200" dirty="0">
                <a:hlinkClick r:id="rId4" tooltip="https://creativecommons.org/licenses/by-sa/3.0/"/>
              </a:rPr>
              <a:t>CC BY-SA</a:t>
            </a:r>
            <a:endParaRPr lang="pt-BR" sz="1200" dirty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1939D4-D8EE-408B-B7CD-C23C6B023EFC}" type="slidenum">
              <a:rPr lang="pt-BR" smtClean="0"/>
              <a:pPr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584434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dirty="0">
                <a:hlinkClick r:id="rId3" tooltip="https://writeabout.net/2016/03/23/how-to-deploy-sharepoint-apps-with-vsts-release-management/"/>
              </a:rPr>
              <a:t>Esta Foto</a:t>
            </a:r>
            <a:r>
              <a:rPr lang="pt-BR" sz="1200" dirty="0"/>
              <a:t> de Autor Desconhecido está licenciado em </a:t>
            </a:r>
            <a:r>
              <a:rPr lang="pt-BR" sz="1200" dirty="0">
                <a:hlinkClick r:id="rId4" tooltip="https://creativecommons.org/licenses/by/3.0/"/>
              </a:rPr>
              <a:t>CC BY</a:t>
            </a:r>
            <a:endParaRPr lang="pt-BR" sz="1200" dirty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1939D4-D8EE-408B-B7CD-C23C6B023EFC}" type="slidenum">
              <a:rPr lang="pt-BR" smtClean="0"/>
              <a:pPr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882871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/>
          <p:cNvSpPr>
            <a:spLocks noGrp="1"/>
          </p:cNvSpPr>
          <p:nvPr>
            <p:ph type="ctrTitle"/>
          </p:nvPr>
        </p:nvSpPr>
        <p:spPr>
          <a:xfrm>
            <a:off x="2286000" y="3124200"/>
            <a:ext cx="6172200" cy="1894362"/>
          </a:xfrm>
        </p:spPr>
        <p:txBody>
          <a:bodyPr/>
          <a:lstStyle>
            <a:lvl1pPr>
              <a:defRPr b="1"/>
            </a:lvl1pPr>
          </a:lstStyle>
          <a:p>
            <a:r>
              <a:rPr kumimoji="0" lang="pt-BR"/>
              <a:t>Clique para editar o estilo do título mestre</a:t>
            </a:r>
            <a:endParaRPr kumimoji="0" lang="en-US"/>
          </a:p>
        </p:txBody>
      </p:sp>
      <p:sp>
        <p:nvSpPr>
          <p:cNvPr id="9" name="Subtítulo 8"/>
          <p:cNvSpPr>
            <a:spLocks noGrp="1"/>
          </p:cNvSpPr>
          <p:nvPr>
            <p:ph type="subTitle" idx="1"/>
          </p:nvPr>
        </p:nvSpPr>
        <p:spPr>
          <a:xfrm>
            <a:off x="2286000" y="5003322"/>
            <a:ext cx="6172200" cy="1371600"/>
          </a:xfrm>
        </p:spPr>
        <p:txBody>
          <a:bodyPr/>
          <a:lstStyle>
            <a:lvl1pPr marL="0" indent="0" algn="l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pt-BR"/>
              <a:t>Clique para editar o estilo do subtítulo mestre</a:t>
            </a:r>
            <a:endParaRPr kumimoji="0" lang="en-US"/>
          </a:p>
        </p:txBody>
      </p:sp>
      <p:sp>
        <p:nvSpPr>
          <p:cNvPr id="28" name="Espaço Reservado para Data 27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4621" y="1174097"/>
            <a:ext cx="2286000" cy="381000"/>
          </a:xfrm>
        </p:spPr>
        <p:txBody>
          <a:bodyPr/>
          <a:lstStyle/>
          <a:p>
            <a:fld id="{2E700DB3-DBF0-4086-B675-117E7A9610B8}" type="datetimeFigureOut">
              <a:rPr lang="pt-BR" smtClean="0"/>
              <a:pPr/>
              <a:t>30/07/2019</a:t>
            </a:fld>
            <a:endParaRPr lang="pt-BR"/>
          </a:p>
        </p:txBody>
      </p:sp>
      <p:sp>
        <p:nvSpPr>
          <p:cNvPr id="17" name="Espaço Reservado para Rodapé 16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269" y="4181669"/>
            <a:ext cx="3657600" cy="384048"/>
          </a:xfrm>
        </p:spPr>
        <p:txBody>
          <a:bodyPr/>
          <a:lstStyle/>
          <a:p>
            <a:endParaRPr lang="pt-BR"/>
          </a:p>
        </p:txBody>
      </p:sp>
      <p:sp>
        <p:nvSpPr>
          <p:cNvPr id="10" name="Retângulo 9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tângulo 11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4" name="Retângulo 13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9" name="Retângulo 18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Conector reto 10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Conector reto 17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0" name="Conector reto 19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Conector reto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Conector reto 14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2" name="Conector reto 21"/>
          <p:cNvSpPr>
            <a:spLocks noChangeShapeType="1"/>
          </p:cNvSpPr>
          <p:nvPr/>
        </p:nvSpPr>
        <p:spPr bwMode="auto">
          <a:xfrm>
            <a:off x="9113856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7" name="Retângulo 26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Elipse 20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Elipse 22"/>
          <p:cNvSpPr/>
          <p:nvPr/>
        </p:nvSpPr>
        <p:spPr bwMode="auto">
          <a:xfrm>
            <a:off x="1309632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4" name="Elipse 23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Elipse 25"/>
          <p:cNvSpPr/>
          <p:nvPr/>
        </p:nvSpPr>
        <p:spPr bwMode="auto">
          <a:xfrm>
            <a:off x="1664208" y="5788152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5" name="Elipse 24"/>
          <p:cNvSpPr/>
          <p:nvPr/>
        </p:nvSpPr>
        <p:spPr>
          <a:xfrm>
            <a:off x="1905000" y="4495800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9" name="Espaço Reservado para Número de Slide 28"/>
          <p:cNvSpPr>
            <a:spLocks noGrp="1"/>
          </p:cNvSpPr>
          <p:nvPr>
            <p:ph type="sldNum" sz="quarter" idx="12"/>
          </p:nvPr>
        </p:nvSpPr>
        <p:spPr bwMode="auto">
          <a:xfrm>
            <a:off x="1325544" y="4928702"/>
            <a:ext cx="609600" cy="517524"/>
          </a:xfrm>
        </p:spPr>
        <p:txBody>
          <a:bodyPr/>
          <a:lstStyle/>
          <a:p>
            <a:fld id="{2119D8CF-8DEC-4D9F-84EE-ADF04DFF3391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pt-BR"/>
              <a:t>Clique para editar o estilo do título mestre</a:t>
            </a:r>
            <a:endParaRPr kumimoji="0" lang="en-US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pt-BR"/>
              <a:t>Clique para editar os estilos do texto mestre</a:t>
            </a:r>
          </a:p>
          <a:p>
            <a:pPr lvl="1" eaLnBrk="1" latinLnBrk="0" hangingPunct="1"/>
            <a:r>
              <a:rPr lang="pt-BR"/>
              <a:t>Segundo nível</a:t>
            </a:r>
          </a:p>
          <a:p>
            <a:pPr lvl="2" eaLnBrk="1" latinLnBrk="0" hangingPunct="1"/>
            <a:r>
              <a:rPr lang="pt-BR"/>
              <a:t>Terceiro nível</a:t>
            </a:r>
          </a:p>
          <a:p>
            <a:pPr lvl="3" eaLnBrk="1" latinLnBrk="0" hangingPunct="1"/>
            <a:r>
              <a:rPr lang="pt-BR"/>
              <a:t>Quarto nível</a:t>
            </a:r>
          </a:p>
          <a:p>
            <a:pPr lvl="4" eaLnBrk="1" latinLnBrk="0" hangingPunct="1"/>
            <a:r>
              <a:rPr lang="pt-BR"/>
              <a:t>Quinto nível</a:t>
            </a:r>
            <a:endParaRPr kumimoji="0"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00DB3-DBF0-4086-B675-117E7A9610B8}" type="datetimeFigureOut">
              <a:rPr lang="pt-BR" smtClean="0"/>
              <a:pPr/>
              <a:t>30/07/2019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1676400" cy="5851525"/>
          </a:xfrm>
        </p:spPr>
        <p:txBody>
          <a:bodyPr vert="eaVert"/>
          <a:lstStyle/>
          <a:p>
            <a:r>
              <a:rPr kumimoji="0" lang="pt-BR"/>
              <a:t>Clique para editar o estilo do título mestre</a:t>
            </a:r>
            <a:endParaRPr kumimoji="0" lang="en-US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pt-BR"/>
              <a:t>Clique para editar os estilos do texto mestre</a:t>
            </a:r>
          </a:p>
          <a:p>
            <a:pPr lvl="1" eaLnBrk="1" latinLnBrk="0" hangingPunct="1"/>
            <a:r>
              <a:rPr lang="pt-BR"/>
              <a:t>Segundo nível</a:t>
            </a:r>
          </a:p>
          <a:p>
            <a:pPr lvl="2" eaLnBrk="1" latinLnBrk="0" hangingPunct="1"/>
            <a:r>
              <a:rPr lang="pt-BR"/>
              <a:t>Terceiro nível</a:t>
            </a:r>
          </a:p>
          <a:p>
            <a:pPr lvl="3" eaLnBrk="1" latinLnBrk="0" hangingPunct="1"/>
            <a:r>
              <a:rPr lang="pt-BR"/>
              <a:t>Quarto nível</a:t>
            </a:r>
          </a:p>
          <a:p>
            <a:pPr lvl="4" eaLnBrk="1" latinLnBrk="0" hangingPunct="1"/>
            <a:r>
              <a:rPr lang="pt-BR"/>
              <a:t>Quinto nível</a:t>
            </a:r>
            <a:endParaRPr kumimoji="0"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00DB3-DBF0-4086-B675-117E7A9610B8}" type="datetimeFigureOut">
              <a:rPr lang="pt-BR" smtClean="0"/>
              <a:pPr/>
              <a:t>30/07/2019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pt-BR"/>
              <a:t>Clique para editar o estilo do título mestre</a:t>
            </a:r>
            <a:endParaRPr kumimoji="0" lang="en-US"/>
          </a:p>
        </p:txBody>
      </p:sp>
      <p:sp>
        <p:nvSpPr>
          <p:cNvPr id="8" name="Espaço Reservado para Conteúdo 7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752"/>
          </a:xfrm>
        </p:spPr>
        <p:txBody>
          <a:bodyPr/>
          <a:lstStyle/>
          <a:p>
            <a:pPr lvl="0" eaLnBrk="1" latinLnBrk="0" hangingPunct="1"/>
            <a:r>
              <a:rPr lang="pt-BR"/>
              <a:t>Clique para editar os estilos do texto mestre</a:t>
            </a:r>
          </a:p>
          <a:p>
            <a:pPr lvl="1" eaLnBrk="1" latinLnBrk="0" hangingPunct="1"/>
            <a:r>
              <a:rPr lang="pt-BR"/>
              <a:t>Segundo nível</a:t>
            </a:r>
          </a:p>
          <a:p>
            <a:pPr lvl="2" eaLnBrk="1" latinLnBrk="0" hangingPunct="1"/>
            <a:r>
              <a:rPr lang="pt-BR"/>
              <a:t>Terceiro nível</a:t>
            </a:r>
          </a:p>
          <a:p>
            <a:pPr lvl="3" eaLnBrk="1" latinLnBrk="0" hangingPunct="1"/>
            <a:r>
              <a:rPr lang="pt-BR"/>
              <a:t>Quarto nível</a:t>
            </a:r>
          </a:p>
          <a:p>
            <a:pPr lvl="4" eaLnBrk="1" latinLnBrk="0" hangingPunct="1"/>
            <a:r>
              <a:rPr lang="pt-BR"/>
              <a:t>Quinto nível</a:t>
            </a:r>
            <a:endParaRPr kumimoji="0" lang="en-US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2E700DB3-DBF0-4086-B675-117E7A9610B8}" type="datetimeFigureOut">
              <a:rPr lang="pt-BR" smtClean="0"/>
              <a:pPr/>
              <a:t>30/07/2019</a:t>
            </a:fld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2119D8CF-8DEC-4D9F-84EE-ADF04DFF3391}" type="slidenum">
              <a:rPr lang="pt-BR" smtClean="0"/>
              <a:pPr/>
              <a:t>‹nº›</a:t>
            </a:fld>
            <a:endParaRPr lang="pt-BR"/>
          </a:p>
        </p:txBody>
      </p:sp>
      <p:sp>
        <p:nvSpPr>
          <p:cNvPr id="10" name="Espaço Reservado para Rodapé 9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pt-BR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78CC922E-3090-4799-9DF8-37CF13690DBA}"/>
              </a:ext>
            </a:extLst>
          </p:cNvPr>
          <p:cNvSpPr txBox="1"/>
          <p:nvPr userDrawn="1"/>
        </p:nvSpPr>
        <p:spPr>
          <a:xfrm>
            <a:off x="157583" y="6619596"/>
            <a:ext cx="441659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800" dirty="0"/>
              <a:t>Wazlawick, R. S. Engenharia de Software: Conceitos e Práticas, 2ª edição, Elsevier, 2019.</a:t>
            </a:r>
            <a:endParaRPr lang="pt-BR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çã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286000" y="2895600"/>
            <a:ext cx="6172200" cy="2053590"/>
          </a:xfrm>
        </p:spPr>
        <p:txBody>
          <a:bodyPr/>
          <a:lstStyle>
            <a:lvl1pPr algn="l">
              <a:buNone/>
              <a:defRPr sz="3000" b="1" cap="small" baseline="0"/>
            </a:lvl1pPr>
          </a:lstStyle>
          <a:p>
            <a:r>
              <a:rPr kumimoji="0" lang="pt-BR"/>
              <a:t>Clique para editar o estilo do título mestre</a:t>
            </a:r>
            <a:endParaRPr kumimoji="0"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2286000" y="5010150"/>
            <a:ext cx="6172200" cy="1371600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pt-BR"/>
              <a:t>Clique para editar os estilos do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3256" y="1170432"/>
            <a:ext cx="2286000" cy="381000"/>
          </a:xfrm>
        </p:spPr>
        <p:txBody>
          <a:bodyPr/>
          <a:lstStyle/>
          <a:p>
            <a:fld id="{2E700DB3-DBF0-4086-B675-117E7A9610B8}" type="datetimeFigureOut">
              <a:rPr lang="pt-BR" smtClean="0"/>
              <a:pPr/>
              <a:t>30/07/2019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456" y="4178808"/>
            <a:ext cx="3657600" cy="384048"/>
          </a:xfrm>
        </p:spPr>
        <p:txBody>
          <a:bodyPr/>
          <a:lstStyle/>
          <a:p>
            <a:endParaRPr lang="pt-BR"/>
          </a:p>
        </p:txBody>
      </p:sp>
      <p:sp>
        <p:nvSpPr>
          <p:cNvPr id="9" name="Retângulo 8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tângulo 9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tângulo 10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tângulo 11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Conector reto 12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Conector reto 13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Conector reto 14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Conector reto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7" name="Conector reto 16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Retângulo 17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9" name="Elipse 18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0" name="Elipse 19"/>
          <p:cNvSpPr/>
          <p:nvPr/>
        </p:nvSpPr>
        <p:spPr bwMode="auto">
          <a:xfrm>
            <a:off x="1324704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Elipse 20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Elipse 21"/>
          <p:cNvSpPr/>
          <p:nvPr/>
        </p:nvSpPr>
        <p:spPr bwMode="auto">
          <a:xfrm>
            <a:off x="1664208" y="5791200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Elipse 22"/>
          <p:cNvSpPr/>
          <p:nvPr/>
        </p:nvSpPr>
        <p:spPr bwMode="auto">
          <a:xfrm>
            <a:off x="1879040" y="4479888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Conector reto 25"/>
          <p:cNvSpPr>
            <a:spLocks noChangeShapeType="1"/>
          </p:cNvSpPr>
          <p:nvPr/>
        </p:nvSpPr>
        <p:spPr bwMode="auto">
          <a:xfrm>
            <a:off x="9097944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 bwMode="auto">
          <a:xfrm>
            <a:off x="1340616" y="4928702"/>
            <a:ext cx="609600" cy="517524"/>
          </a:xfrm>
        </p:spPr>
        <p:txBody>
          <a:bodyPr/>
          <a:lstStyle/>
          <a:p>
            <a:fld id="{2119D8CF-8DEC-4D9F-84EE-ADF04DFF3391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pt-BR"/>
              <a:t>Clique para editar o estilo do título mestre</a:t>
            </a:r>
            <a:endParaRPr kumimoji="0" lang="en-US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00DB3-DBF0-4086-B675-117E7A9610B8}" type="datetimeFigureOut">
              <a:rPr lang="pt-BR" smtClean="0"/>
              <a:pPr/>
              <a:t>30/07/2019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pPr/>
              <a:t>‹nº›</a:t>
            </a:fld>
            <a:endParaRPr lang="pt-BR"/>
          </a:p>
        </p:txBody>
      </p:sp>
      <p:sp>
        <p:nvSpPr>
          <p:cNvPr id="9" name="Espaço Reservado para Conteúdo 8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pt-BR"/>
              <a:t>Clique para editar os estilos do texto mestre</a:t>
            </a:r>
          </a:p>
          <a:p>
            <a:pPr lvl="1" eaLnBrk="1" latinLnBrk="0" hangingPunct="1"/>
            <a:r>
              <a:rPr lang="pt-BR"/>
              <a:t>Segundo nível</a:t>
            </a:r>
          </a:p>
          <a:p>
            <a:pPr lvl="2" eaLnBrk="1" latinLnBrk="0" hangingPunct="1"/>
            <a:r>
              <a:rPr lang="pt-BR"/>
              <a:t>Terceiro nível</a:t>
            </a:r>
          </a:p>
          <a:p>
            <a:pPr lvl="3" eaLnBrk="1" latinLnBrk="0" hangingPunct="1"/>
            <a:r>
              <a:rPr lang="pt-BR"/>
              <a:t>Quarto nível</a:t>
            </a:r>
          </a:p>
          <a:p>
            <a:pPr lvl="4" eaLnBrk="1" latinLnBrk="0" hangingPunct="1"/>
            <a:r>
              <a:rPr lang="pt-BR"/>
              <a:t>Quinto nível</a:t>
            </a:r>
            <a:endParaRPr kumimoji="0" lang="en-US"/>
          </a:p>
        </p:txBody>
      </p:sp>
      <p:sp>
        <p:nvSpPr>
          <p:cNvPr id="11" name="Espaço Reservado para Conteúdo 10"/>
          <p:cNvSpPr>
            <a:spLocks noGrp="1"/>
          </p:cNvSpPr>
          <p:nvPr>
            <p:ph sz="quarter" idx="2"/>
          </p:nvPr>
        </p:nvSpPr>
        <p:spPr>
          <a:xfrm>
            <a:off x="4270248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pt-BR"/>
              <a:t>Clique para editar os estilos do texto mestre</a:t>
            </a:r>
          </a:p>
          <a:p>
            <a:pPr lvl="1" eaLnBrk="1" latinLnBrk="0" hangingPunct="1"/>
            <a:r>
              <a:rPr lang="pt-BR"/>
              <a:t>Segundo nível</a:t>
            </a:r>
          </a:p>
          <a:p>
            <a:pPr lvl="2" eaLnBrk="1" latinLnBrk="0" hangingPunct="1"/>
            <a:r>
              <a:rPr lang="pt-BR"/>
              <a:t>Terceiro nível</a:t>
            </a:r>
          </a:p>
          <a:p>
            <a:pPr lvl="3" eaLnBrk="1" latinLnBrk="0" hangingPunct="1"/>
            <a:r>
              <a:rPr lang="pt-BR"/>
              <a:t>Quarto nível</a:t>
            </a:r>
          </a:p>
          <a:p>
            <a:pPr lvl="4" eaLnBrk="1" latinLnBrk="0" hangingPunct="1"/>
            <a:r>
              <a:rPr lang="pt-BR"/>
              <a:t>Quinto nível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7543800" cy="1143000"/>
          </a:xfrm>
        </p:spPr>
        <p:txBody>
          <a:bodyPr anchor="b"/>
          <a:lstStyle>
            <a:lvl1pPr>
              <a:defRPr/>
            </a:lvl1pPr>
          </a:lstStyle>
          <a:p>
            <a:r>
              <a:rPr kumimoji="0" lang="pt-BR"/>
              <a:t>Clique para editar o estilo do título mestre</a:t>
            </a:r>
            <a:endParaRPr kumimoji="0" lang="en-US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00DB3-DBF0-4086-B675-117E7A9610B8}" type="datetimeFigureOut">
              <a:rPr lang="pt-BR" smtClean="0"/>
              <a:pPr/>
              <a:t>30/07/2019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pPr/>
              <a:t>‹nº›</a:t>
            </a:fld>
            <a:endParaRPr lang="pt-BR"/>
          </a:p>
        </p:txBody>
      </p:sp>
      <p:sp>
        <p:nvSpPr>
          <p:cNvPr id="11" name="Espaço Reservado para Conteúdo 10"/>
          <p:cNvSpPr>
            <a:spLocks noGrp="1"/>
          </p:cNvSpPr>
          <p:nvPr>
            <p:ph sz="quarter" idx="2"/>
          </p:nvPr>
        </p:nvSpPr>
        <p:spPr>
          <a:xfrm>
            <a:off x="457200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pt-BR"/>
              <a:t>Clique para editar os estilos do texto mestre</a:t>
            </a:r>
          </a:p>
          <a:p>
            <a:pPr lvl="1" eaLnBrk="1" latinLnBrk="0" hangingPunct="1"/>
            <a:r>
              <a:rPr lang="pt-BR"/>
              <a:t>Segundo nível</a:t>
            </a:r>
          </a:p>
          <a:p>
            <a:pPr lvl="2" eaLnBrk="1" latinLnBrk="0" hangingPunct="1"/>
            <a:r>
              <a:rPr lang="pt-BR"/>
              <a:t>Terceiro nível</a:t>
            </a:r>
          </a:p>
          <a:p>
            <a:pPr lvl="3" eaLnBrk="1" latinLnBrk="0" hangingPunct="1"/>
            <a:r>
              <a:rPr lang="pt-BR"/>
              <a:t>Quarto nível</a:t>
            </a:r>
          </a:p>
          <a:p>
            <a:pPr lvl="4" eaLnBrk="1" latinLnBrk="0" hangingPunct="1"/>
            <a:r>
              <a:rPr lang="pt-BR"/>
              <a:t>Quinto nível</a:t>
            </a:r>
            <a:endParaRPr kumimoji="0" lang="en-US"/>
          </a:p>
        </p:txBody>
      </p:sp>
      <p:sp>
        <p:nvSpPr>
          <p:cNvPr id="13" name="Espaço Reservado para Conteúdo 12"/>
          <p:cNvSpPr>
            <a:spLocks noGrp="1"/>
          </p:cNvSpPr>
          <p:nvPr>
            <p:ph sz="quarter" idx="4"/>
          </p:nvPr>
        </p:nvSpPr>
        <p:spPr>
          <a:xfrm>
            <a:off x="4371975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pt-BR"/>
              <a:t>Clique para editar os estilos do texto mestre</a:t>
            </a:r>
          </a:p>
          <a:p>
            <a:pPr lvl="1" eaLnBrk="1" latinLnBrk="0" hangingPunct="1"/>
            <a:r>
              <a:rPr lang="pt-BR"/>
              <a:t>Segundo nível</a:t>
            </a:r>
          </a:p>
          <a:p>
            <a:pPr lvl="2" eaLnBrk="1" latinLnBrk="0" hangingPunct="1"/>
            <a:r>
              <a:rPr lang="pt-BR"/>
              <a:t>Terceiro nível</a:t>
            </a:r>
          </a:p>
          <a:p>
            <a:pPr lvl="3" eaLnBrk="1" latinLnBrk="0" hangingPunct="1"/>
            <a:r>
              <a:rPr lang="pt-BR"/>
              <a:t>Quarto nível</a:t>
            </a:r>
          </a:p>
          <a:p>
            <a:pPr lvl="4" eaLnBrk="1" latinLnBrk="0" hangingPunct="1"/>
            <a:r>
              <a:rPr lang="pt-BR"/>
              <a:t>Quinto nível</a:t>
            </a:r>
            <a:endParaRPr kumimoji="0" lang="en-US"/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"/>
          </p:nvPr>
        </p:nvSpPr>
        <p:spPr>
          <a:xfrm>
            <a:off x="4572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pt-BR"/>
              <a:t>Clique para editar os estilos do texto mestre</a:t>
            </a:r>
          </a:p>
        </p:txBody>
      </p:sp>
      <p:sp>
        <p:nvSpPr>
          <p:cNvPr id="14" name="Espaço Reservado para Texto 13"/>
          <p:cNvSpPr>
            <a:spLocks noGrp="1"/>
          </p:cNvSpPr>
          <p:nvPr>
            <p:ph type="body" sz="quarter" idx="3"/>
          </p:nvPr>
        </p:nvSpPr>
        <p:spPr>
          <a:xfrm>
            <a:off x="43434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pt-BR"/>
              <a:t>Clique para editar os estilos do texto mestre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pt-BR"/>
              <a:t>Clique para editar o estilo do título mestre</a:t>
            </a:r>
            <a:endParaRPr kumimoji="0" lang="en-US"/>
          </a:p>
        </p:txBody>
      </p:sp>
      <p:sp>
        <p:nvSpPr>
          <p:cNvPr id="6" name="Espaço Reservado para Data 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2E700DB3-DBF0-4086-B675-117E7A9610B8}" type="datetimeFigureOut">
              <a:rPr lang="pt-BR" smtClean="0"/>
              <a:pPr/>
              <a:t>30/07/2019</a:t>
            </a:fld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2119D8CF-8DEC-4D9F-84EE-ADF04DFF3391}" type="slidenum">
              <a:rPr lang="pt-BR" smtClean="0"/>
              <a:pPr/>
              <a:t>‹nº›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pt-B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00DB3-DBF0-4086-B675-117E7A9610B8}" type="datetimeFigureOut">
              <a:rPr lang="pt-BR" smtClean="0"/>
              <a:pPr/>
              <a:t>30/07/2019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údo com Legenda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ector reto 9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 rot="5400000">
            <a:off x="3371850" y="3200400"/>
            <a:ext cx="6309360" cy="457200"/>
          </a:xfrm>
        </p:spPr>
        <p:txBody>
          <a:bodyPr anchor="b"/>
          <a:lstStyle>
            <a:lvl1pPr algn="l">
              <a:buNone/>
              <a:defRPr sz="2000" b="1" cap="small" baseline="0"/>
            </a:lvl1pPr>
          </a:lstStyle>
          <a:p>
            <a:r>
              <a:rPr kumimoji="0" lang="pt-BR"/>
              <a:t>Clique para editar o estilo do título mestre</a:t>
            </a:r>
            <a:endParaRPr kumimoji="0"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2"/>
          </p:nvPr>
        </p:nvSpPr>
        <p:spPr>
          <a:xfrm>
            <a:off x="6812280" y="274320"/>
            <a:ext cx="1527048" cy="4983480"/>
          </a:xfrm>
        </p:spPr>
        <p:txBody>
          <a:bodyPr/>
          <a:lstStyle>
            <a:lvl1pPr marL="0" indent="0">
              <a:spcBef>
                <a:spcPts val="400"/>
              </a:spcBef>
              <a:spcAft>
                <a:spcPts val="1000"/>
              </a:spcAft>
              <a:buNone/>
              <a:defRPr sz="12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pt-BR"/>
              <a:t>Clique para editar os estilos do texto mestre</a:t>
            </a:r>
          </a:p>
        </p:txBody>
      </p:sp>
      <p:sp>
        <p:nvSpPr>
          <p:cNvPr id="8" name="Conector reto 7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Conector reto 8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1" name="Conector reto 10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Retângulo 11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Conector reto 12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Elipse 13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8" name="Espaço Reservado para Conteúdo 17"/>
          <p:cNvSpPr>
            <a:spLocks noGrp="1"/>
          </p:cNvSpPr>
          <p:nvPr>
            <p:ph sz="quarter" idx="1"/>
          </p:nvPr>
        </p:nvSpPr>
        <p:spPr>
          <a:xfrm>
            <a:off x="304800" y="274320"/>
            <a:ext cx="5638800" cy="6327648"/>
          </a:xfrm>
        </p:spPr>
        <p:txBody>
          <a:bodyPr/>
          <a:lstStyle/>
          <a:p>
            <a:pPr lvl="0" eaLnBrk="1" latinLnBrk="0" hangingPunct="1"/>
            <a:r>
              <a:rPr lang="pt-BR"/>
              <a:t>Clique para editar os estilos do texto mestre</a:t>
            </a:r>
          </a:p>
          <a:p>
            <a:pPr lvl="1" eaLnBrk="1" latinLnBrk="0" hangingPunct="1"/>
            <a:r>
              <a:rPr lang="pt-BR"/>
              <a:t>Segundo nível</a:t>
            </a:r>
          </a:p>
          <a:p>
            <a:pPr lvl="2" eaLnBrk="1" latinLnBrk="0" hangingPunct="1"/>
            <a:r>
              <a:rPr lang="pt-BR"/>
              <a:t>Terceiro nível</a:t>
            </a:r>
          </a:p>
          <a:p>
            <a:pPr lvl="3" eaLnBrk="1" latinLnBrk="0" hangingPunct="1"/>
            <a:r>
              <a:rPr lang="pt-BR"/>
              <a:t>Quarto nível</a:t>
            </a:r>
          </a:p>
          <a:p>
            <a:pPr lvl="4" eaLnBrk="1" latinLnBrk="0" hangingPunct="1"/>
            <a:r>
              <a:rPr lang="pt-BR"/>
              <a:t>Quinto nível</a:t>
            </a:r>
            <a:endParaRPr kumimoji="0" lang="en-US"/>
          </a:p>
        </p:txBody>
      </p:sp>
      <p:sp>
        <p:nvSpPr>
          <p:cNvPr id="21" name="Espaço Reservado para Data 20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2E700DB3-DBF0-4086-B675-117E7A9610B8}" type="datetimeFigureOut">
              <a:rPr lang="pt-BR" smtClean="0"/>
              <a:pPr/>
              <a:t>30/07/2019</a:t>
            </a:fld>
            <a:endParaRPr lang="pt-BR"/>
          </a:p>
        </p:txBody>
      </p:sp>
      <p:sp>
        <p:nvSpPr>
          <p:cNvPr id="22" name="Espaço Reservado para Número de Slide 21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2119D8CF-8DEC-4D9F-84EE-ADF04DFF3391}" type="slidenum">
              <a:rPr lang="pt-BR" smtClean="0"/>
              <a:pPr/>
              <a:t>‹nº›</a:t>
            </a:fld>
            <a:endParaRPr lang="pt-BR"/>
          </a:p>
        </p:txBody>
      </p:sp>
      <p:sp>
        <p:nvSpPr>
          <p:cNvPr id="23" name="Espaço Reservado para Rodapé 22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pt-BR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ector reto 8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3" name="Elipse 12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 rot="5400000">
            <a:off x="3350133" y="3200400"/>
            <a:ext cx="6309360" cy="457200"/>
          </a:xfrm>
        </p:spPr>
        <p:txBody>
          <a:bodyPr anchor="b"/>
          <a:lstStyle>
            <a:lvl1pPr algn="l">
              <a:buNone/>
              <a:defRPr sz="2000" b="1"/>
            </a:lvl1pPr>
          </a:lstStyle>
          <a:p>
            <a:r>
              <a:rPr kumimoji="0" lang="pt-BR"/>
              <a:t>Clique para editar o estilo do título mestre</a:t>
            </a:r>
            <a:endParaRPr kumimoji="0" lang="en-US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0" y="0"/>
            <a:ext cx="6172200" cy="6858000"/>
          </a:xfrm>
          <a:solidFill>
            <a:schemeClr val="bg2"/>
          </a:solidFill>
          <a:ln w="1270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buNone/>
              <a:defRPr sz="3200"/>
            </a:lvl1pPr>
          </a:lstStyle>
          <a:p>
            <a:pPr algn="ctr" eaLnBrk="1" latinLnBrk="0" hangingPunct="1">
              <a:buFontTx/>
              <a:buNone/>
            </a:pPr>
            <a:r>
              <a:rPr kumimoji="0" lang="pt-BR"/>
              <a:t>Clique no ícone para adicionar uma imagem</a:t>
            </a:r>
            <a:endParaRPr kumimoji="0" lang="en-US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6765798" y="264795"/>
            <a:ext cx="1524000" cy="4956048"/>
          </a:xfrm>
        </p:spPr>
        <p:txBody>
          <a:bodyPr rot="0" spcFirstLastPara="0" vertOverflow="overflow" horzOverflow="overflow" vert="horz" wrap="square" lIns="91440" tIns="45720" rIns="91440" bIns="45720" numCol="1" spcCol="274320" rtlCol="0" fromWordArt="0" anchor="t" anchorCtr="0" forceAA="0" compatLnSpc="1">
            <a:normAutofit/>
          </a:bodyPr>
          <a:lstStyle>
            <a:lvl1pPr marL="0" indent="0">
              <a:spcBef>
                <a:spcPts val="100"/>
              </a:spcBef>
              <a:spcAft>
                <a:spcPts val="400"/>
              </a:spcAft>
              <a:buFontTx/>
              <a:buNone/>
              <a:defRPr sz="12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pt-BR"/>
              <a:t>Clique para editar os estilos do texto mestre</a:t>
            </a:r>
          </a:p>
        </p:txBody>
      </p:sp>
      <p:sp>
        <p:nvSpPr>
          <p:cNvPr id="10" name="Conector reto 9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1" name="Retângulo 10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Conector reto 11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9" name="Conector reto 18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0" name="Conector reto 19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7" name="Espaço Reservado para Data 1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2E700DB3-DBF0-4086-B675-117E7A9610B8}" type="datetimeFigureOut">
              <a:rPr lang="pt-BR" smtClean="0"/>
              <a:pPr/>
              <a:t>30/07/2019</a:t>
            </a:fld>
            <a:endParaRPr lang="pt-BR"/>
          </a:p>
        </p:txBody>
      </p:sp>
      <p:sp>
        <p:nvSpPr>
          <p:cNvPr id="18" name="Espaço Reservado para Número de Slide 17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2119D8CF-8DEC-4D9F-84EE-ADF04DFF3391}" type="slidenum">
              <a:rPr lang="pt-BR" smtClean="0"/>
              <a:pPr/>
              <a:t>‹nº›</a:t>
            </a:fld>
            <a:endParaRPr lang="pt-BR"/>
          </a:p>
        </p:txBody>
      </p:sp>
      <p:sp>
        <p:nvSpPr>
          <p:cNvPr id="21" name="Espaço Reservado para Rodapé 20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pt-B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ector reto 15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2" name="Espaço Reservado para Título 2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pt-BR"/>
              <a:t>Clique para editar o estilo do título mestre</a:t>
            </a:r>
            <a:endParaRPr kumimoji="0" lang="en-US"/>
          </a:p>
        </p:txBody>
      </p:sp>
      <p:sp>
        <p:nvSpPr>
          <p:cNvPr id="13" name="Espaço Reservado para Texto 1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467600" cy="487375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pt-BR"/>
              <a:t>Clique para editar os estilos do texto mestre</a:t>
            </a:r>
          </a:p>
          <a:p>
            <a:pPr lvl="1" eaLnBrk="1" latinLnBrk="0" hangingPunct="1"/>
            <a:r>
              <a:rPr kumimoji="0" lang="pt-BR"/>
              <a:t>Segundo nível</a:t>
            </a:r>
          </a:p>
          <a:p>
            <a:pPr lvl="2" eaLnBrk="1" latinLnBrk="0" hangingPunct="1"/>
            <a:r>
              <a:rPr kumimoji="0" lang="pt-BR"/>
              <a:t>Terceiro nível</a:t>
            </a:r>
          </a:p>
          <a:p>
            <a:pPr lvl="3" eaLnBrk="1" latinLnBrk="0" hangingPunct="1"/>
            <a:r>
              <a:rPr kumimoji="0" lang="pt-BR"/>
              <a:t>Quarto nível</a:t>
            </a:r>
          </a:p>
          <a:p>
            <a:pPr lvl="4" eaLnBrk="1" latinLnBrk="0" hangingPunct="1"/>
            <a:r>
              <a:rPr kumimoji="0" lang="pt-BR"/>
              <a:t>Quinto nível</a:t>
            </a:r>
            <a:endParaRPr kumimoji="0" lang="en-US"/>
          </a:p>
        </p:txBody>
      </p:sp>
      <p:sp>
        <p:nvSpPr>
          <p:cNvPr id="14" name="Espaço Reservado para Data 13"/>
          <p:cNvSpPr>
            <a:spLocks noGrp="1"/>
          </p:cNvSpPr>
          <p:nvPr>
            <p:ph type="dt" sz="half" idx="2"/>
          </p:nvPr>
        </p:nvSpPr>
        <p:spPr>
          <a:xfrm rot="5400000">
            <a:off x="7589520" y="1081851"/>
            <a:ext cx="2011680" cy="384048"/>
          </a:xfrm>
          <a:prstGeom prst="rect">
            <a:avLst/>
          </a:prstGeom>
        </p:spPr>
        <p:txBody>
          <a:bodyPr vert="horz" anchor="ctr" anchorCtr="0"/>
          <a:lstStyle>
            <a:lvl1pPr algn="r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fld id="{2E700DB3-DBF0-4086-B675-117E7A9610B8}" type="datetimeFigureOut">
              <a:rPr lang="pt-BR" smtClean="0"/>
              <a:pPr/>
              <a:t>30/07/2019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3"/>
          </p:nvPr>
        </p:nvSpPr>
        <p:spPr>
          <a:xfrm rot="5400000">
            <a:off x="6990186" y="3737240"/>
            <a:ext cx="3200400" cy="365760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endParaRPr lang="pt-BR"/>
          </a:p>
        </p:txBody>
      </p:sp>
      <p:sp>
        <p:nvSpPr>
          <p:cNvPr id="7" name="Conector reto 6"/>
          <p:cNvSpPr>
            <a:spLocks noChangeShapeType="1"/>
          </p:cNvSpPr>
          <p:nvPr/>
        </p:nvSpPr>
        <p:spPr bwMode="auto">
          <a:xfrm>
            <a:off x="76200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Conector reto 8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Retângulo 9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Conector reto 10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Elipse 11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Espaço Reservado para Número de Slide 22"/>
          <p:cNvSpPr>
            <a:spLocks noGrp="1"/>
          </p:cNvSpPr>
          <p:nvPr>
            <p:ph type="sldNum" sz="quarter" idx="4"/>
          </p:nvPr>
        </p:nvSpPr>
        <p:spPr>
          <a:xfrm>
            <a:off x="8129016" y="5734050"/>
            <a:ext cx="609600" cy="521208"/>
          </a:xfrm>
          <a:prstGeom prst="rect">
            <a:avLst/>
          </a:prstGeom>
        </p:spPr>
        <p:txBody>
          <a:bodyPr vert="horz" anchor="ctr"/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2119D8CF-8DEC-4D9F-84EE-ADF04DFF3391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rtl="0" eaLnBrk="1" latinLnBrk="0" hangingPunct="1">
        <a:spcBef>
          <a:spcPct val="0"/>
        </a:spcBef>
        <a:buNone/>
        <a:defRPr kumimoji="0" sz="3000" b="0" kern="1200" cap="sm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0000"/>
        <a:buFont typeface="Wingdings"/>
        <a:buChar char="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182880" algn="l" rtl="0" eaLnBrk="1" latinLnBrk="0" hangingPunct="1">
        <a:spcBef>
          <a:spcPct val="20000"/>
        </a:spcBef>
        <a:buClr>
          <a:schemeClr val="accent2">
            <a:tint val="60000"/>
          </a:schemeClr>
        </a:buClr>
        <a:buSzPct val="68000"/>
        <a:buFont typeface="Wingdings 2"/>
        <a:buChar char="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rtl="0" eaLnBrk="1" latinLnBrk="0" hangingPunct="1">
        <a:spcBef>
          <a:spcPct val="20000"/>
        </a:spcBef>
        <a:buClr>
          <a:schemeClr val="accent1"/>
        </a:buClr>
        <a:buChar char="•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201168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ct val="20000"/>
        </a:spcBef>
        <a:buClr>
          <a:schemeClr val="accent2"/>
        </a:buClr>
        <a:buChar char="•"/>
        <a:defRPr kumimoji="0" sz="1400" kern="1200" cap="small" baseline="0">
          <a:solidFill>
            <a:schemeClr val="tx2"/>
          </a:solidFill>
          <a:latin typeface="+mn-lt"/>
          <a:ea typeface="+mn-ea"/>
          <a:cs typeface="+mn-cs"/>
        </a:defRPr>
      </a:lvl8pPr>
      <a:lvl9pPr marL="256032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Char char="•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pt.wikipedia.org/wiki/IBM_Rational_Unified_Process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tft.ucla.edu/mediascape/Winter2012_Inception.html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oftwareengineering.stackexchange.com/questions/199297/software-architecture-modelling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programmer-programming-code-work-1653351/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riteabout.net/2016/03/23/how-to-deploy-sharepoint-apps-with-vsts-release-management/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stackoverflow.com/questions/26681136/activity-diagram-in-uml-regarding-parallel-activities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en.wikipedia.org/wiki/File:Yiftahel_Pre-Pottery_Neolithic_B_flint_arrowheads.jpg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echnofaq.org/posts/2017/10/the-important-things-about-project-management/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grasshopperherder.com/business-model-canvas-for-user-experience/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blog.bluemediaconsulting.com/seo-pm-requirements-explained-requirements-are-not-task-activities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flickr.com/photos/97823772@N02/14660288002/in/photostream/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libreshot.com/programming/" TargetMode="External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turnoff.us/geek/software-test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m23.sourceforge.io/PostNuke-0.750/html/index.php?id=1000000000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5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quote.org/wiki/Grady_Booch" TargetMode="External"/><Relationship Id="rId5" Type="http://schemas.openxmlformats.org/officeDocument/2006/relationships/image" Target="../media/image4.jpg"/><Relationship Id="rId4" Type="http://schemas.openxmlformats.org/officeDocument/2006/relationships/hyperlink" Target="http://pmstories.com/bg/2009/06/01/theory-of-software-engineering/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blog.startupitalia.eu/73170-20150302-menorca-millennials-cerca-100-startupper-da-mandare-su-unisola-deserta" TargetMode="Externa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en.wikipedia.org/wiki/Misuse_case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fsharpforfunandprofit.com/posts/no-uml-diagrams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qualidadebr.wordpress.com/2010/11/22/processo-incremental-x-iterativo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castelhanoart.blogspot.com/2012/04/centenario-do-titanic-1912-2012.html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pt.wikipedia.org/wiki/IBM_Rational_Unified_Process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>
                <a:latin typeface="Calibri" pitchFamily="34" charset="0"/>
              </a:rPr>
              <a:t>Processo unificado</a:t>
            </a:r>
          </a:p>
        </p:txBody>
      </p:sp>
      <p:sp>
        <p:nvSpPr>
          <p:cNvPr id="7" name="Subtítulo 6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Prof. Raul Sidnei Wazlawick</a:t>
            </a:r>
          </a:p>
          <a:p>
            <a:r>
              <a:rPr lang="pt-BR" dirty="0"/>
              <a:t>UFSC-CTC-INE</a:t>
            </a:r>
          </a:p>
        </p:txBody>
      </p:sp>
      <p:pic>
        <p:nvPicPr>
          <p:cNvPr id="3" name="Imagem 2" descr="Uma imagem contendo captura de tela, mapa&#10;&#10;Descrição gerada automaticamente">
            <a:extLst>
              <a:ext uri="{FF2B5EF4-FFF2-40B4-BE49-F238E27FC236}">
                <a16:creationId xmlns:a16="http://schemas.microsoft.com/office/drawing/2014/main" id="{FC893B73-26D5-44FA-92BA-C2AE951D07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2411760" y="483078"/>
            <a:ext cx="5628131" cy="359399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Concepção</a:t>
            </a:r>
            <a:br>
              <a:rPr lang="pt-BR" dirty="0"/>
            </a:br>
            <a:r>
              <a:rPr lang="pt-BR" dirty="0"/>
              <a:t>Marco LCO - </a:t>
            </a:r>
            <a:r>
              <a:rPr lang="pt-BR" i="1" dirty="0" err="1"/>
              <a:t>Lifecicle</a:t>
            </a:r>
            <a:r>
              <a:rPr lang="pt-BR" i="1" dirty="0"/>
              <a:t> </a:t>
            </a:r>
            <a:r>
              <a:rPr lang="pt-BR" i="1" dirty="0" err="1"/>
              <a:t>Objective</a:t>
            </a:r>
            <a:r>
              <a:rPr lang="pt-BR" i="1" dirty="0"/>
              <a:t> </a:t>
            </a:r>
            <a:r>
              <a:rPr lang="pt-BR" i="1" dirty="0" err="1"/>
              <a:t>Milestone</a:t>
            </a:r>
            <a:r>
              <a:rPr lang="pt-BR" i="1" dirty="0"/>
              <a:t>.</a:t>
            </a:r>
            <a:endParaRPr lang="pt-BR" dirty="0"/>
          </a:p>
        </p:txBody>
      </p:sp>
      <p:pic>
        <p:nvPicPr>
          <p:cNvPr id="5" name="Espaço Reservado para Conteúdo 4" descr="Uma imagem contendo equipamentos eletrônicos, circuito&#10;&#10;Descrição gerada automaticamente">
            <a:extLst>
              <a:ext uri="{FF2B5EF4-FFF2-40B4-BE49-F238E27FC236}">
                <a16:creationId xmlns:a16="http://schemas.microsoft.com/office/drawing/2014/main" id="{3CD98312-8BBE-43DE-A16B-61A4026C6D67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33412" y="2427287"/>
            <a:ext cx="7115175" cy="3219450"/>
          </a:xfr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58204" cy="1143000"/>
          </a:xfrm>
        </p:spPr>
        <p:txBody>
          <a:bodyPr>
            <a:normAutofit/>
          </a:bodyPr>
          <a:lstStyle/>
          <a:p>
            <a:r>
              <a:rPr lang="pt-BR" dirty="0"/>
              <a:t>Elaboração</a:t>
            </a:r>
            <a:br>
              <a:rPr lang="pt-BR" dirty="0"/>
            </a:br>
            <a:r>
              <a:rPr lang="pt-BR" dirty="0"/>
              <a:t>Marco LCA - </a:t>
            </a:r>
            <a:r>
              <a:rPr lang="pt-BR" i="1" dirty="0" err="1"/>
              <a:t>Lifecicle</a:t>
            </a:r>
            <a:r>
              <a:rPr lang="pt-BR" i="1" dirty="0"/>
              <a:t> </a:t>
            </a:r>
            <a:r>
              <a:rPr lang="pt-BR" i="1" dirty="0" err="1"/>
              <a:t>Architecture</a:t>
            </a:r>
            <a:r>
              <a:rPr lang="pt-BR" i="1" dirty="0"/>
              <a:t> </a:t>
            </a:r>
            <a:r>
              <a:rPr lang="pt-BR" i="1" dirty="0" err="1"/>
              <a:t>Milestone</a:t>
            </a:r>
            <a:r>
              <a:rPr lang="pt-BR" i="1" dirty="0"/>
              <a:t> </a:t>
            </a:r>
            <a:endParaRPr lang="pt-BR" dirty="0"/>
          </a:p>
        </p:txBody>
      </p:sp>
      <p:pic>
        <p:nvPicPr>
          <p:cNvPr id="8" name="Espaço Reservado para Conteúdo 7" descr="Uma imagem contendo captura de tela&#10;&#10;Descrição gerada automaticamente">
            <a:extLst>
              <a:ext uri="{FF2B5EF4-FFF2-40B4-BE49-F238E27FC236}">
                <a16:creationId xmlns:a16="http://schemas.microsoft.com/office/drawing/2014/main" id="{D1DF7634-813C-4715-9BF0-696DBB94ADD8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112253" y="2124226"/>
            <a:ext cx="6157494" cy="3825572"/>
          </a:xfr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58204" cy="1143000"/>
          </a:xfrm>
        </p:spPr>
        <p:txBody>
          <a:bodyPr>
            <a:normAutofit/>
          </a:bodyPr>
          <a:lstStyle/>
          <a:p>
            <a:r>
              <a:rPr lang="pt-BR" sz="2400" dirty="0"/>
              <a:t>Construção</a:t>
            </a:r>
            <a:br>
              <a:rPr lang="pt-BR" sz="2400" dirty="0"/>
            </a:br>
            <a:r>
              <a:rPr lang="pt-BR" sz="2400" dirty="0"/>
              <a:t>Marco IOC - </a:t>
            </a:r>
            <a:r>
              <a:rPr lang="pt-BR" sz="2400" i="1" dirty="0" err="1"/>
              <a:t>Initial</a:t>
            </a:r>
            <a:r>
              <a:rPr lang="pt-BR" sz="2400" i="1" dirty="0"/>
              <a:t> </a:t>
            </a:r>
            <a:r>
              <a:rPr lang="pt-BR" sz="2400" i="1" dirty="0" err="1"/>
              <a:t>Operational</a:t>
            </a:r>
            <a:r>
              <a:rPr lang="pt-BR" sz="2400" i="1" dirty="0"/>
              <a:t> </a:t>
            </a:r>
            <a:r>
              <a:rPr lang="pt-BR" sz="2400" i="1" dirty="0" err="1"/>
              <a:t>Capability</a:t>
            </a:r>
            <a:r>
              <a:rPr lang="pt-BR" sz="2400" i="1" dirty="0"/>
              <a:t> </a:t>
            </a:r>
            <a:r>
              <a:rPr lang="pt-BR" sz="2400" i="1" dirty="0" err="1"/>
              <a:t>Milestone</a:t>
            </a:r>
            <a:r>
              <a:rPr lang="pt-BR" sz="2400" i="1" dirty="0"/>
              <a:t> </a:t>
            </a:r>
            <a:endParaRPr lang="pt-BR" sz="2400" dirty="0"/>
          </a:p>
        </p:txBody>
      </p:sp>
      <p:pic>
        <p:nvPicPr>
          <p:cNvPr id="5" name="Espaço Reservado para Conteúdo 4" descr="Uma imagem contendo texto&#10;&#10;Descrição gerada automaticamente">
            <a:extLst>
              <a:ext uri="{FF2B5EF4-FFF2-40B4-BE49-F238E27FC236}">
                <a16:creationId xmlns:a16="http://schemas.microsoft.com/office/drawing/2014/main" id="{0C5055B2-41AB-4871-82B0-73D97E5208C9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83744" y="1600200"/>
            <a:ext cx="7014512" cy="4873625"/>
          </a:xfr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Transição</a:t>
            </a:r>
            <a:br>
              <a:rPr lang="pt-BR" dirty="0"/>
            </a:br>
            <a:r>
              <a:rPr lang="pt-BR" dirty="0"/>
              <a:t>Marco PR - </a:t>
            </a:r>
            <a:r>
              <a:rPr lang="pt-BR" i="1" dirty="0" err="1"/>
              <a:t>Product</a:t>
            </a:r>
            <a:r>
              <a:rPr lang="pt-BR" i="1" dirty="0"/>
              <a:t> Release </a:t>
            </a:r>
            <a:r>
              <a:rPr lang="pt-BR" i="1" dirty="0" err="1"/>
              <a:t>Milestone</a:t>
            </a:r>
            <a:r>
              <a:rPr lang="pt-BR" dirty="0"/>
              <a:t> </a:t>
            </a:r>
          </a:p>
        </p:txBody>
      </p:sp>
      <p:pic>
        <p:nvPicPr>
          <p:cNvPr id="5" name="Espaço Reservado para Conteúdo 4" descr="Uma imagem contendo texto, mapa&#10;&#10;Descrição gerada automaticamente">
            <a:extLst>
              <a:ext uri="{FF2B5EF4-FFF2-40B4-BE49-F238E27FC236}">
                <a16:creationId xmlns:a16="http://schemas.microsoft.com/office/drawing/2014/main" id="{C660B899-078E-48B0-87A6-4777FEAB194A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457200" y="2002383"/>
            <a:ext cx="7467600" cy="4069258"/>
          </a:xfr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Implementações do UP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8219256" cy="4873752"/>
          </a:xfrm>
        </p:spPr>
        <p:txBody>
          <a:bodyPr/>
          <a:lstStyle/>
          <a:p>
            <a:r>
              <a:rPr lang="pt-BR" dirty="0"/>
              <a:t>RUP – Rational Unified Process</a:t>
            </a:r>
            <a:endParaRPr lang="en-US" dirty="0"/>
          </a:p>
          <a:p>
            <a:r>
              <a:rPr lang="en-US" dirty="0"/>
              <a:t>EUP - Enterprise Unified Process</a:t>
            </a:r>
          </a:p>
          <a:p>
            <a:r>
              <a:rPr lang="en-US" dirty="0"/>
              <a:t>RUP-SE - Rational Unified Process–Systems Engineering</a:t>
            </a:r>
          </a:p>
          <a:p>
            <a:r>
              <a:rPr lang="en-US" dirty="0"/>
              <a:t>OUM - Oracle Unified Method</a:t>
            </a:r>
          </a:p>
          <a:p>
            <a:r>
              <a:rPr lang="en-US" dirty="0"/>
              <a:t>DAD – Disciplined Agile Delivery</a:t>
            </a:r>
          </a:p>
          <a:p>
            <a:r>
              <a:rPr lang="en-US" dirty="0" err="1"/>
              <a:t>OpenUp</a:t>
            </a:r>
            <a:r>
              <a:rPr lang="en-US" dirty="0"/>
              <a:t> - Open Unified Process</a:t>
            </a:r>
            <a:endParaRPr lang="pt-BR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RUP – </a:t>
            </a:r>
            <a:r>
              <a:rPr lang="pt-BR" dirty="0" err="1"/>
              <a:t>Rational</a:t>
            </a:r>
            <a:r>
              <a:rPr lang="pt-BR" dirty="0"/>
              <a:t> </a:t>
            </a:r>
            <a:r>
              <a:rPr lang="pt-BR" dirty="0" err="1"/>
              <a:t>Unified</a:t>
            </a:r>
            <a:r>
              <a:rPr lang="pt-BR" dirty="0"/>
              <a:t> </a:t>
            </a:r>
            <a:r>
              <a:rPr lang="pt-BR"/>
              <a:t>Process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9E2828B-6B55-4B80-8151-76F3C1F23880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Base filosófica:</a:t>
            </a:r>
          </a:p>
          <a:p>
            <a:pPr lvl="1"/>
            <a:r>
              <a:rPr lang="pt-BR" dirty="0"/>
              <a:t>Desenvolver iterativamente tendo o risco como principal fator de determinação de iterações</a:t>
            </a:r>
          </a:p>
          <a:p>
            <a:pPr lvl="1"/>
            <a:r>
              <a:rPr lang="pt-BR" dirty="0"/>
              <a:t>Gerenciar requisitos</a:t>
            </a:r>
          </a:p>
          <a:p>
            <a:pPr lvl="1"/>
            <a:r>
              <a:rPr lang="pt-BR" dirty="0"/>
              <a:t>Empregar uma arquitetura baseada em componentes</a:t>
            </a:r>
          </a:p>
          <a:p>
            <a:pPr lvl="1"/>
            <a:r>
              <a:rPr lang="pt-BR" dirty="0"/>
              <a:t>Modelar software de forma visual com diagramas</a:t>
            </a:r>
          </a:p>
          <a:p>
            <a:pPr lvl="1"/>
            <a:r>
              <a:rPr lang="pt-BR" dirty="0"/>
              <a:t>Verificar a qualidade de forma contínua</a:t>
            </a:r>
          </a:p>
          <a:p>
            <a:pPr lvl="1"/>
            <a:r>
              <a:rPr lang="pt-BR" dirty="0"/>
              <a:t>Controlar as mudanças</a:t>
            </a:r>
          </a:p>
          <a:p>
            <a:endParaRPr lang="pt-BR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Blocos de construção do RUP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lvl="0"/>
            <a:r>
              <a:rPr lang="pt-BR" i="1" dirty="0"/>
              <a:t>Quem</a:t>
            </a:r>
            <a:r>
              <a:rPr lang="pt-BR" dirty="0"/>
              <a:t> </a:t>
            </a:r>
          </a:p>
          <a:p>
            <a:pPr lvl="0"/>
            <a:r>
              <a:rPr lang="pt-BR" i="1" dirty="0"/>
              <a:t>O quê</a:t>
            </a:r>
            <a:endParaRPr lang="pt-BR" dirty="0"/>
          </a:p>
          <a:p>
            <a:pPr lvl="0"/>
            <a:r>
              <a:rPr lang="pt-BR" i="1" dirty="0"/>
              <a:t>Como</a:t>
            </a:r>
            <a:endParaRPr lang="pt-BR" dirty="0"/>
          </a:p>
          <a:p>
            <a:pPr lvl="0"/>
            <a:r>
              <a:rPr lang="pt-BR" i="1" dirty="0"/>
              <a:t>Quando</a:t>
            </a:r>
            <a:endParaRPr lang="pt-BR" dirty="0"/>
          </a:p>
          <a:p>
            <a:endParaRPr lang="pt-BR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Papeis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0"/>
            <a:r>
              <a:rPr lang="pt-BR" dirty="0"/>
              <a:t>Papeis de analista.</a:t>
            </a:r>
          </a:p>
          <a:p>
            <a:pPr lvl="0"/>
            <a:r>
              <a:rPr lang="pt-BR" dirty="0"/>
              <a:t>Papeis de desenvolvedor.</a:t>
            </a:r>
          </a:p>
          <a:p>
            <a:pPr lvl="0"/>
            <a:r>
              <a:rPr lang="pt-BR" dirty="0"/>
              <a:t>Papeis de testador.</a:t>
            </a:r>
          </a:p>
          <a:p>
            <a:pPr lvl="0"/>
            <a:r>
              <a:rPr lang="pt-BR" dirty="0"/>
              <a:t>Papeis de gerente.</a:t>
            </a:r>
          </a:p>
          <a:p>
            <a:pPr lvl="0"/>
            <a:r>
              <a:rPr lang="pt-BR" dirty="0"/>
              <a:t>Outros papeis.</a:t>
            </a:r>
          </a:p>
          <a:p>
            <a:endParaRPr lang="pt-BR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Atividades</a:t>
            </a:r>
          </a:p>
        </p:txBody>
      </p:sp>
      <p:pic>
        <p:nvPicPr>
          <p:cNvPr id="4" name="Imagem 3" descr="Uma imagem contendo texto, mapa&#10;&#10;Descrição gerada automaticamente">
            <a:extLst>
              <a:ext uri="{FF2B5EF4-FFF2-40B4-BE49-F238E27FC236}">
                <a16:creationId xmlns:a16="http://schemas.microsoft.com/office/drawing/2014/main" id="{5631FBDF-95BE-4B49-8552-037E42B974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2483768" y="309702"/>
            <a:ext cx="5285750" cy="6093296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Artefatos</a:t>
            </a:r>
          </a:p>
        </p:txBody>
      </p:sp>
      <p:pic>
        <p:nvPicPr>
          <p:cNvPr id="4" name="Imagem 3" descr="Uma imagem contendo luvas, quente, céu, cachorro&#10;&#10;Descrição gerada automaticamente">
            <a:extLst>
              <a:ext uri="{FF2B5EF4-FFF2-40B4-BE49-F238E27FC236}">
                <a16:creationId xmlns:a16="http://schemas.microsoft.com/office/drawing/2014/main" id="{B6413AE3-2185-48EF-BBF7-E38C39497E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403648" y="1895253"/>
            <a:ext cx="5184576" cy="408285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Calibri" pitchFamily="34" charset="0"/>
              </a:rPr>
              <a:t>Conteúdo 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pt-BR" dirty="0">
                <a:latin typeface="Calibri" pitchFamily="34" charset="0"/>
              </a:rPr>
              <a:t>Caracterização do UP</a:t>
            </a:r>
          </a:p>
          <a:p>
            <a:r>
              <a:rPr lang="pt-BR" dirty="0">
                <a:latin typeface="Calibri" pitchFamily="34" charset="0"/>
              </a:rPr>
              <a:t>Fases do UP</a:t>
            </a:r>
          </a:p>
          <a:p>
            <a:r>
              <a:rPr lang="pt-BR" dirty="0">
                <a:latin typeface="Calibri" pitchFamily="34" charset="0"/>
              </a:rPr>
              <a:t>Implementações</a:t>
            </a:r>
          </a:p>
          <a:p>
            <a:pPr lvl="1"/>
            <a:r>
              <a:rPr lang="pt-BR" dirty="0">
                <a:latin typeface="Calibri" pitchFamily="34" charset="0"/>
              </a:rPr>
              <a:t>RUP</a:t>
            </a:r>
          </a:p>
          <a:p>
            <a:pPr lvl="1"/>
            <a:r>
              <a:rPr lang="pt-BR" dirty="0">
                <a:latin typeface="Calibri" pitchFamily="34" charset="0"/>
              </a:rPr>
              <a:t>EUP </a:t>
            </a:r>
          </a:p>
          <a:p>
            <a:pPr lvl="1"/>
            <a:r>
              <a:rPr lang="pt-BR" dirty="0">
                <a:latin typeface="Calibri" pitchFamily="34" charset="0"/>
              </a:rPr>
              <a:t>RUP-SE</a:t>
            </a:r>
          </a:p>
          <a:p>
            <a:pPr lvl="1"/>
            <a:r>
              <a:rPr lang="pt-BR" dirty="0">
                <a:latin typeface="Calibri" pitchFamily="34" charset="0"/>
              </a:rPr>
              <a:t>OUM</a:t>
            </a:r>
          </a:p>
          <a:p>
            <a:pPr lvl="1"/>
            <a:r>
              <a:rPr lang="pt-BR" dirty="0">
                <a:latin typeface="Calibri" pitchFamily="34" charset="0"/>
              </a:rPr>
              <a:t>DAD</a:t>
            </a:r>
          </a:p>
          <a:p>
            <a:pPr lvl="1"/>
            <a:r>
              <a:rPr lang="pt-BR" dirty="0" err="1">
                <a:latin typeface="Calibri" pitchFamily="34" charset="0"/>
              </a:rPr>
              <a:t>OpenUP</a:t>
            </a:r>
            <a:endParaRPr lang="pt-BR" dirty="0">
              <a:latin typeface="Calibri" pitchFamily="34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workflow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lvl="0"/>
            <a:r>
              <a:rPr lang="pt-BR" i="1" dirty="0"/>
              <a:t>Workflow núcleo</a:t>
            </a:r>
            <a:r>
              <a:rPr lang="pt-BR" dirty="0"/>
              <a:t> (</a:t>
            </a:r>
            <a:r>
              <a:rPr lang="pt-BR" i="1" dirty="0"/>
              <a:t>core</a:t>
            </a:r>
            <a:r>
              <a:rPr lang="pt-BR" dirty="0"/>
              <a:t>)</a:t>
            </a:r>
          </a:p>
          <a:p>
            <a:pPr lvl="0"/>
            <a:r>
              <a:rPr lang="pt-BR" i="1" dirty="0"/>
              <a:t>Workflow detalhe</a:t>
            </a:r>
          </a:p>
          <a:p>
            <a:pPr lvl="0"/>
            <a:r>
              <a:rPr lang="pt-BR" i="1" dirty="0"/>
              <a:t>Planos de iteração</a:t>
            </a:r>
            <a:endParaRPr lang="pt-BR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Outros elementos RUP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lvl="0"/>
            <a:r>
              <a:rPr lang="pt-BR" i="1" dirty="0"/>
              <a:t>Procedimentos</a:t>
            </a:r>
            <a:r>
              <a:rPr lang="pt-BR" dirty="0"/>
              <a:t> (</a:t>
            </a:r>
            <a:r>
              <a:rPr lang="pt-BR" i="1" dirty="0"/>
              <a:t>guidelines</a:t>
            </a:r>
            <a:r>
              <a:rPr lang="pt-BR" dirty="0"/>
              <a:t>)</a:t>
            </a:r>
          </a:p>
          <a:p>
            <a:pPr lvl="0"/>
            <a:r>
              <a:rPr lang="pt-BR" i="1" dirty="0" err="1"/>
              <a:t>Templates</a:t>
            </a:r>
            <a:endParaRPr lang="pt-BR" dirty="0"/>
          </a:p>
          <a:p>
            <a:pPr lvl="0"/>
            <a:r>
              <a:rPr lang="pt-BR" i="1" dirty="0"/>
              <a:t>Mentores de ferramenta</a:t>
            </a:r>
          </a:p>
          <a:p>
            <a:endParaRPr lang="pt-BR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562074"/>
          </a:xfrm>
        </p:spPr>
        <p:txBody>
          <a:bodyPr/>
          <a:lstStyle/>
          <a:p>
            <a:r>
              <a:rPr lang="pt-BR" dirty="0"/>
              <a:t>Disciplinas RUP</a:t>
            </a:r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7584" y="794398"/>
            <a:ext cx="6552728" cy="5235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Gerenciamento de projeto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80D8639-0A2C-4103-BABA-5AF6DA1FCB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04822" y="1645320"/>
            <a:ext cx="7772356" cy="437195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Modelagem de negócio</a:t>
            </a:r>
          </a:p>
        </p:txBody>
      </p:sp>
      <p:pic>
        <p:nvPicPr>
          <p:cNvPr id="5" name="Espaço Reservado para Conteúdo 4" descr="Uma imagem contendo texto, mapa&#10;&#10;Descrição gerada automaticamente">
            <a:extLst>
              <a:ext uri="{FF2B5EF4-FFF2-40B4-BE49-F238E27FC236}">
                <a16:creationId xmlns:a16="http://schemas.microsoft.com/office/drawing/2014/main" id="{E19890E6-D285-4E30-8A95-CA3AD08D7361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457200" y="2296069"/>
            <a:ext cx="7467600" cy="3481886"/>
          </a:xfr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Requisitos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396508E4-09A5-442F-A3E2-D98AF1DD6766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085258" y="1600200"/>
            <a:ext cx="6211483" cy="4873625"/>
          </a:xfr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Análise e design</a:t>
            </a:r>
          </a:p>
        </p:txBody>
      </p:sp>
      <p:pic>
        <p:nvPicPr>
          <p:cNvPr id="5" name="Espaço Reservado para Conteúdo 4" descr="Uma imagem contendo texto, mapa&#10;&#10;Descrição gerada automaticamente">
            <a:extLst>
              <a:ext uri="{FF2B5EF4-FFF2-40B4-BE49-F238E27FC236}">
                <a16:creationId xmlns:a16="http://schemas.microsoft.com/office/drawing/2014/main" id="{4401D334-E8DB-483B-B108-2BC6EE2D2895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016000" y="1795462"/>
            <a:ext cx="6350000" cy="4483100"/>
          </a:xfr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Implementação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4975B734-5131-4F71-96E8-584955593184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941917" y="1600200"/>
            <a:ext cx="6498166" cy="4873625"/>
          </a:xfr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Teste</a:t>
            </a:r>
          </a:p>
        </p:txBody>
      </p:sp>
      <p:pic>
        <p:nvPicPr>
          <p:cNvPr id="5" name="Espaço Reservado para Conteúdo 4" descr="Uma imagem contendo texto&#10;&#10;Descrição gerada automaticamente">
            <a:extLst>
              <a:ext uri="{FF2B5EF4-FFF2-40B4-BE49-F238E27FC236}">
                <a16:creationId xmlns:a16="http://schemas.microsoft.com/office/drawing/2014/main" id="{F8E749CA-A60C-49A4-8B0C-1613450AC0D4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112921" y="1600200"/>
            <a:ext cx="6156157" cy="4873625"/>
          </a:xfr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Implantação 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AC90DAF1-C0F9-4E3E-BCE4-EA7376E82009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850131" y="2235641"/>
            <a:ext cx="4681737" cy="3602743"/>
          </a:xfr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Processo unificado (UP)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pt-BR" dirty="0"/>
              <a:t>Jacobson, Booch, &amp; Rumbaugh, década de 1990.</a:t>
            </a:r>
          </a:p>
          <a:p>
            <a:endParaRPr lang="pt-BR" dirty="0"/>
          </a:p>
        </p:txBody>
      </p:sp>
      <p:pic>
        <p:nvPicPr>
          <p:cNvPr id="5" name="Imagem 4" descr="Uma imagem contendo pessoa, parede, homem, interior&#10;&#10;Descrição gerada automaticamente">
            <a:extLst>
              <a:ext uri="{FF2B5EF4-FFF2-40B4-BE49-F238E27FC236}">
                <a16:creationId xmlns:a16="http://schemas.microsoft.com/office/drawing/2014/main" id="{005CB531-79BF-4D55-B725-D3E573CD55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724444" y="2348880"/>
            <a:ext cx="2088232" cy="2672937"/>
          </a:xfrm>
          <a:prstGeom prst="rect">
            <a:avLst/>
          </a:prstGeom>
        </p:spPr>
      </p:pic>
      <p:pic>
        <p:nvPicPr>
          <p:cNvPr id="8" name="Imagem 7" descr="Uma imagem contendo pessoa, edifício, interior&#10;&#10;Descrição gerada automaticamente">
            <a:extLst>
              <a:ext uri="{FF2B5EF4-FFF2-40B4-BE49-F238E27FC236}">
                <a16:creationId xmlns:a16="http://schemas.microsoft.com/office/drawing/2014/main" id="{80AA8B08-672E-4EFD-BF8C-8F05514089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3134228" y="2975947"/>
            <a:ext cx="2323864" cy="3290938"/>
          </a:xfrm>
          <a:prstGeom prst="rect">
            <a:avLst/>
          </a:prstGeom>
        </p:spPr>
      </p:pic>
      <p:pic>
        <p:nvPicPr>
          <p:cNvPr id="1026" name="Picture 2" descr="James Rumbaugh siutiacasczrseomtrum2gif">
            <a:extLst>
              <a:ext uri="{FF2B5EF4-FFF2-40B4-BE49-F238E27FC236}">
                <a16:creationId xmlns:a16="http://schemas.microsoft.com/office/drawing/2014/main" id="{2530EE57-B75B-41DD-AED8-075560AF48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7196" y="2564904"/>
            <a:ext cx="2298240" cy="2563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Gerenciamento de configuração e mudança</a:t>
            </a:r>
          </a:p>
        </p:txBody>
      </p:sp>
      <p:pic>
        <p:nvPicPr>
          <p:cNvPr id="10242" name="Picture 2" descr="Resultado de imagem para cube change configuration managing">
            <a:extLst>
              <a:ext uri="{FF2B5EF4-FFF2-40B4-BE49-F238E27FC236}">
                <a16:creationId xmlns:a16="http://schemas.microsoft.com/office/drawing/2014/main" id="{0764CA3A-F7F1-4878-8224-9F95A2C8DF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775" y="1916832"/>
            <a:ext cx="5124450" cy="3790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Ambiente</a:t>
            </a:r>
          </a:p>
        </p:txBody>
      </p:sp>
      <p:pic>
        <p:nvPicPr>
          <p:cNvPr id="5" name="Espaço Reservado para Conteúdo 4" descr="Uma imagem contendo céu, ao ar livre, sentado, cadeira&#10;&#10;Descrição gerada automaticamente">
            <a:extLst>
              <a:ext uri="{FF2B5EF4-FFF2-40B4-BE49-F238E27FC236}">
                <a16:creationId xmlns:a16="http://schemas.microsoft.com/office/drawing/2014/main" id="{BD67A5EC-09A5-4AEA-858A-BADDB0FCF7C4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83568" y="1698724"/>
            <a:ext cx="6699870" cy="4466580"/>
          </a:xfr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EUP – Enterprise Unified </a:t>
            </a:r>
            <a:r>
              <a:rPr lang="pt-BR" dirty="0" err="1"/>
              <a:t>Process</a:t>
            </a:r>
            <a:endParaRPr lang="pt-BR" dirty="0"/>
          </a:p>
        </p:txBody>
      </p:sp>
      <p:pic>
        <p:nvPicPr>
          <p:cNvPr id="10242" name="Picture 2" descr="Resultado de imagem para Enterprise Unified Process">
            <a:extLst>
              <a:ext uri="{FF2B5EF4-FFF2-40B4-BE49-F238E27FC236}">
                <a16:creationId xmlns:a16="http://schemas.microsoft.com/office/drawing/2014/main" id="{0625ED6D-9913-4E65-9B8E-ABD785A346BB}"/>
              </a:ext>
            </a:extLst>
          </p:cNvPr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760929"/>
            <a:ext cx="7467600" cy="4552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RUP-SE</a:t>
            </a:r>
            <a:br>
              <a:rPr lang="en-US" dirty="0"/>
            </a:br>
            <a:r>
              <a:rPr lang="en-US" dirty="0"/>
              <a:t>Rational Unified Process–Systems Engineering</a:t>
            </a:r>
            <a:endParaRPr lang="pt-BR" dirty="0"/>
          </a:p>
        </p:txBody>
      </p:sp>
      <p:pic>
        <p:nvPicPr>
          <p:cNvPr id="12290" name="Picture 2" descr="Resultado de imagem para Rational Unified ProcessâSystems Engineering">
            <a:extLst>
              <a:ext uri="{FF2B5EF4-FFF2-40B4-BE49-F238E27FC236}">
                <a16:creationId xmlns:a16="http://schemas.microsoft.com/office/drawing/2014/main" id="{36EA547B-F33D-4C8E-8AB4-3C776399FDD4}"/>
              </a:ext>
            </a:extLst>
          </p:cNvPr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917" y="1600200"/>
            <a:ext cx="6498166" cy="4873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OUM – Oracle Unified </a:t>
            </a:r>
            <a:r>
              <a:rPr lang="pt-BR" dirty="0" err="1"/>
              <a:t>Method</a:t>
            </a:r>
            <a:endParaRPr lang="pt-BR" dirty="0"/>
          </a:p>
        </p:txBody>
      </p:sp>
      <p:pic>
        <p:nvPicPr>
          <p:cNvPr id="11266" name="Picture 2" descr="Resultado de imagem para oracle unified method">
            <a:extLst>
              <a:ext uri="{FF2B5EF4-FFF2-40B4-BE49-F238E27FC236}">
                <a16:creationId xmlns:a16="http://schemas.microsoft.com/office/drawing/2014/main" id="{C6AAAE43-772B-413D-B22E-4B885E3D6ACF}"/>
              </a:ext>
            </a:extLst>
          </p:cNvPr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056" y="1600200"/>
            <a:ext cx="6227888" cy="4873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DAD – </a:t>
            </a:r>
            <a:r>
              <a:rPr lang="pt-BR" dirty="0" err="1"/>
              <a:t>Disciplined</a:t>
            </a:r>
            <a:r>
              <a:rPr lang="pt-BR" dirty="0"/>
              <a:t> Agile Delivery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"/>
          </p:nvPr>
        </p:nvSpPr>
        <p:spPr>
          <a:xfrm>
            <a:off x="1563778" y="2804220"/>
            <a:ext cx="5239247" cy="3813747"/>
          </a:xfrm>
        </p:spPr>
        <p:txBody>
          <a:bodyPr/>
          <a:lstStyle/>
          <a:p>
            <a:endParaRPr lang="pt-BR" dirty="0"/>
          </a:p>
          <a:p>
            <a:endParaRPr lang="pt-BR" dirty="0"/>
          </a:p>
        </p:txBody>
      </p:sp>
      <p:pic>
        <p:nvPicPr>
          <p:cNvPr id="8194" name="Picture 2" descr="Principles of the Disciplined Agile Framework">
            <a:extLst>
              <a:ext uri="{FF2B5EF4-FFF2-40B4-BE49-F238E27FC236}">
                <a16:creationId xmlns:a16="http://schemas.microsoft.com/office/drawing/2014/main" id="{5EF5DDC8-95D1-404F-834D-86E216293B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1619182"/>
            <a:ext cx="4472030" cy="4986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OpenUp</a:t>
            </a:r>
            <a:r>
              <a:rPr lang="pt-BR" dirty="0"/>
              <a:t> – Open Unified </a:t>
            </a:r>
            <a:r>
              <a:rPr lang="pt-BR" dirty="0" err="1"/>
              <a:t>Process</a:t>
            </a:r>
            <a:endParaRPr lang="pt-BR" dirty="0"/>
          </a:p>
        </p:txBody>
      </p:sp>
      <p:pic>
        <p:nvPicPr>
          <p:cNvPr id="9218" name="Picture 2" descr="Resultado de imagem para open unified process">
            <a:extLst>
              <a:ext uri="{FF2B5EF4-FFF2-40B4-BE49-F238E27FC236}">
                <a16:creationId xmlns:a16="http://schemas.microsoft.com/office/drawing/2014/main" id="{490C6681-A620-44A9-AAE0-150D41DD2304}"/>
              </a:ext>
            </a:extLst>
          </p:cNvPr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0416" y="1638211"/>
            <a:ext cx="6339936" cy="494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Caracterização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0"/>
            <a:r>
              <a:rPr lang="pt-BR" dirty="0"/>
              <a:t>É dirigido por casos de uso.</a:t>
            </a:r>
          </a:p>
          <a:p>
            <a:pPr lvl="0"/>
            <a:r>
              <a:rPr lang="pt-BR" dirty="0"/>
              <a:t>É centrado na arquitetura.</a:t>
            </a:r>
          </a:p>
          <a:p>
            <a:pPr lvl="0"/>
            <a:r>
              <a:rPr lang="pt-BR" dirty="0"/>
              <a:t>É iterativo e incremental.</a:t>
            </a:r>
          </a:p>
          <a:p>
            <a:pPr lvl="0"/>
            <a:r>
              <a:rPr lang="pt-BR" dirty="0"/>
              <a:t>É focado em riscos.</a:t>
            </a:r>
          </a:p>
          <a:p>
            <a:endParaRPr lang="pt-BR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Dirigido por casos de uso</a:t>
            </a:r>
          </a:p>
        </p:txBody>
      </p:sp>
      <p:pic>
        <p:nvPicPr>
          <p:cNvPr id="8" name="Espaço Reservado para Conteúdo 7" descr="Uma imagem contendo preto, interior&#10;&#10;Descrição gerada automaticamente">
            <a:extLst>
              <a:ext uri="{FF2B5EF4-FFF2-40B4-BE49-F238E27FC236}">
                <a16:creationId xmlns:a16="http://schemas.microsoft.com/office/drawing/2014/main" id="{A8418CA0-9931-4AC9-9F3B-1D7D49EEBB2F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434944" y="1600200"/>
            <a:ext cx="5512111" cy="4873625"/>
          </a:xfr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Centrado na arquitetura</a:t>
            </a:r>
          </a:p>
        </p:txBody>
      </p:sp>
      <p:pic>
        <p:nvPicPr>
          <p:cNvPr id="13" name="Espaço Reservado para Conteúdo 12" descr="Uma imagem contendo texto, captura de tela&#10;&#10;Descrição gerada automaticamente">
            <a:extLst>
              <a:ext uri="{FF2B5EF4-FFF2-40B4-BE49-F238E27FC236}">
                <a16:creationId xmlns:a16="http://schemas.microsoft.com/office/drawing/2014/main" id="{BE4273A2-1036-4D84-AE64-EF13962759BB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093303" y="1787608"/>
            <a:ext cx="6195393" cy="4498809"/>
          </a:xfr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Iterativo e incremental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24E8DF3-A4B5-4282-BDFA-C37D4DBE37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043607" y="1636068"/>
            <a:ext cx="5611273" cy="460124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Focado em riscos</a:t>
            </a:r>
          </a:p>
        </p:txBody>
      </p:sp>
      <p:pic>
        <p:nvPicPr>
          <p:cNvPr id="4" name="Imagem 3" descr="Uma imagem contendo embarcação&#10;&#10;Descrição gerada automaticamente">
            <a:extLst>
              <a:ext uri="{FF2B5EF4-FFF2-40B4-BE49-F238E27FC236}">
                <a16:creationId xmlns:a16="http://schemas.microsoft.com/office/drawing/2014/main" id="{24885E50-99C2-41F9-AFC9-4F8EB21948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11560" y="1556792"/>
            <a:ext cx="7668344" cy="408339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Fases do UP</a:t>
            </a:r>
          </a:p>
        </p:txBody>
      </p:sp>
      <p:pic>
        <p:nvPicPr>
          <p:cNvPr id="4" name="Imagem 3" descr="Uma imagem contendo captura de tela, mapa&#10;&#10;Descrição gerada automaticamente">
            <a:extLst>
              <a:ext uri="{FF2B5EF4-FFF2-40B4-BE49-F238E27FC236}">
                <a16:creationId xmlns:a16="http://schemas.microsoft.com/office/drawing/2014/main" id="{D8B44D33-3629-4CD9-9D75-F0BECA4520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83568" y="1700808"/>
            <a:ext cx="7329611" cy="4680520"/>
          </a:xfrm>
          <a:prstGeom prst="rect">
            <a:avLst/>
          </a:prstGeom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alcão Envidraçado">
  <a:themeElements>
    <a:clrScheme name="Mediano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Balcão Envidraçado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60000"/>
              </a:schemeClr>
            </a:gs>
            <a:gs pos="30000">
              <a:schemeClr val="phClr">
                <a:tint val="38000"/>
                <a:satMod val="260000"/>
              </a:schemeClr>
            </a:gs>
            <a:gs pos="75000">
              <a:schemeClr val="phClr">
                <a:tint val="55000"/>
                <a:satMod val="255000"/>
              </a:schemeClr>
            </a:gs>
            <a:gs pos="100000">
              <a:schemeClr val="phClr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gradFill rotWithShape="1">
          <a:gsLst>
            <a:gs pos="0">
              <a:schemeClr val="phClr">
                <a:shade val="63000"/>
                <a:satMod val="165000"/>
              </a:schemeClr>
            </a:gs>
            <a:gs pos="30000">
              <a:schemeClr val="phClr">
                <a:shade val="58000"/>
                <a:satMod val="165000"/>
              </a:schemeClr>
            </a:gs>
            <a:gs pos="75000">
              <a:schemeClr val="phClr">
                <a:shade val="30000"/>
                <a:satMod val="175000"/>
              </a:schemeClr>
            </a:gs>
            <a:gs pos="100000">
              <a:schemeClr val="phClr"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</a:fillStyleLst>
      <a:lnStyleLst>
        <a:ln w="12700" cap="flat" cmpd="sng" algn="ctr">
          <a:solidFill>
            <a:schemeClr val="phClr">
              <a:shade val="70000"/>
              <a:satMod val="15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bevelT w="47625" h="69850"/>
            <a:contourClr>
              <a:schemeClr val="lt1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8000"/>
                <a:satMod val="125000"/>
              </a:schemeClr>
            </a:gs>
            <a:gs pos="40000">
              <a:schemeClr val="phClr">
                <a:tint val="90000"/>
                <a:shade val="90000"/>
                <a:satMod val="120000"/>
              </a:schemeClr>
            </a:gs>
            <a:gs pos="100000">
              <a:schemeClr val="phClr">
                <a:tint val="5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80000"/>
              </a:schemeClr>
              <a:schemeClr val="phClr">
                <a:tint val="91000"/>
              </a:schemeClr>
            </a:duotone>
          </a:blip>
          <a:tile tx="0" ty="0" sx="40000" sy="50000" flip="y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Oriel</Template>
  <TotalTime>2118</TotalTime>
  <Words>477</Words>
  <Application>Microsoft Office PowerPoint</Application>
  <PresentationFormat>Apresentação na tela (4:3)</PresentationFormat>
  <Paragraphs>120</Paragraphs>
  <Slides>36</Slides>
  <Notes>19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36</vt:i4>
      </vt:variant>
    </vt:vector>
  </HeadingPairs>
  <TitlesOfParts>
    <vt:vector size="40" baseType="lpstr">
      <vt:lpstr>Calibri</vt:lpstr>
      <vt:lpstr>Wingdings</vt:lpstr>
      <vt:lpstr>Wingdings 2</vt:lpstr>
      <vt:lpstr>Balcão Envidraçado</vt:lpstr>
      <vt:lpstr>Processo unificado</vt:lpstr>
      <vt:lpstr>Conteúdo </vt:lpstr>
      <vt:lpstr>Processo unificado (UP)</vt:lpstr>
      <vt:lpstr>Caracterização</vt:lpstr>
      <vt:lpstr>Dirigido por casos de uso</vt:lpstr>
      <vt:lpstr>Centrado na arquitetura</vt:lpstr>
      <vt:lpstr>Iterativo e incremental</vt:lpstr>
      <vt:lpstr>Focado em riscos</vt:lpstr>
      <vt:lpstr>Fases do UP</vt:lpstr>
      <vt:lpstr>Concepção Marco LCO - Lifecicle Objective Milestone.</vt:lpstr>
      <vt:lpstr>Elaboração Marco LCA - Lifecicle Architecture Milestone </vt:lpstr>
      <vt:lpstr>Construção Marco IOC - Initial Operational Capability Milestone </vt:lpstr>
      <vt:lpstr>Transição Marco PR - Product Release Milestone </vt:lpstr>
      <vt:lpstr>Implementações do UP</vt:lpstr>
      <vt:lpstr>RUP – Rational Unified Process</vt:lpstr>
      <vt:lpstr>Blocos de construção do RUP</vt:lpstr>
      <vt:lpstr>Papeis</vt:lpstr>
      <vt:lpstr>Atividades</vt:lpstr>
      <vt:lpstr>Artefatos</vt:lpstr>
      <vt:lpstr>workflow</vt:lpstr>
      <vt:lpstr>Outros elementos RUP</vt:lpstr>
      <vt:lpstr>Disciplinas RUP</vt:lpstr>
      <vt:lpstr>Gerenciamento de projeto</vt:lpstr>
      <vt:lpstr>Modelagem de negócio</vt:lpstr>
      <vt:lpstr>Requisitos</vt:lpstr>
      <vt:lpstr>Análise e design</vt:lpstr>
      <vt:lpstr>Implementação</vt:lpstr>
      <vt:lpstr>Teste</vt:lpstr>
      <vt:lpstr>Implantação </vt:lpstr>
      <vt:lpstr>Gerenciamento de configuração e mudança</vt:lpstr>
      <vt:lpstr>Ambiente</vt:lpstr>
      <vt:lpstr>EUP – Enterprise Unified Process</vt:lpstr>
      <vt:lpstr>RUP-SE Rational Unified Process–Systems Engineering</vt:lpstr>
      <vt:lpstr>OUM – Oracle Unified Method</vt:lpstr>
      <vt:lpstr>DAD – Disciplined Agile Delivery</vt:lpstr>
      <vt:lpstr>OpenUp – Open Unified Process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Plano de aulas</dc:title>
  <dc:creator>Raul</dc:creator>
  <cp:lastModifiedBy>Raul Sidnei Wazlawick</cp:lastModifiedBy>
  <cp:revision>152</cp:revision>
  <dcterms:created xsi:type="dcterms:W3CDTF">2009-02-27T18:09:02Z</dcterms:created>
  <dcterms:modified xsi:type="dcterms:W3CDTF">2019-07-30T14:06:03Z</dcterms:modified>
</cp:coreProperties>
</file>